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72" r:id="rId6"/>
    <p:sldId id="264" r:id="rId7"/>
    <p:sldId id="265" r:id="rId8"/>
    <p:sldId id="275" r:id="rId9"/>
    <p:sldId id="260" r:id="rId10"/>
    <p:sldId id="261" r:id="rId11"/>
    <p:sldId id="262" r:id="rId12"/>
    <p:sldId id="263" r:id="rId13"/>
    <p:sldId id="271"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BB880E-D3B2-E84E-CB29-CE12500789AE}" v="259" dt="2023-07-21T04:28:49.671"/>
    <p1510:client id="{28886229-BCFA-AEEC-97A3-4F7210B5D235}" v="2" dt="2023-07-20T14:04:11.537"/>
    <p1510:client id="{2F22FE11-480E-894E-BD08-5DEAF958AC37}" v="1411" dt="2023-07-24T00:35:27.222"/>
    <p1510:client id="{36CE25B5-9D68-8156-01FF-6753DFADCF17}" v="6" dt="2023-07-21T00:43:07.359"/>
    <p1510:client id="{48270C3F-0FF5-FCF7-E6BA-F570E8B3AD9B}" v="21" dt="2023-07-20T14:15:06.267"/>
    <p1510:client id="{4A8AC841-352B-B4A9-8922-694867AC68EB}" v="6" dt="2023-07-21T05:14:50.959"/>
    <p1510:client id="{5632F011-FC5A-482B-AE89-CF95A4F81DD7}" v="221" dt="2023-07-21T03:17:53.662"/>
    <p1510:client id="{A0783AFD-E379-3A47-5001-F913F763E3CA}" v="6" dt="2023-07-21T00:11:00.916"/>
    <p1510:client id="{AE6F2174-051D-2EA2-ACA1-2FBC29D5ED4D}" v="18" dt="2023-07-20T14:25:31.392"/>
    <p1510:client id="{AE940F14-5CAF-194C-A80C-B92C9F205731}" v="286" dt="2023-07-21T06:00:06.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1"/>
  </p:normalViewPr>
  <p:slideViewPr>
    <p:cSldViewPr snapToGrid="0">
      <p:cViewPr varScale="1">
        <p:scale>
          <a:sx n="87" d="100"/>
          <a:sy n="87" d="100"/>
        </p:scale>
        <p:origin x="208"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4F9C02-6544-6543-B9F9-88158BD4E613}" type="datetimeFigureOut">
              <a:rPr kumimoji="1" lang="ja-JP" altLang="en-US" smtClean="0"/>
              <a:t>2023/7/24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E8B23-7D32-4448-8EE4-C85E20ACD260}" type="slidenum">
              <a:rPr kumimoji="1" lang="ja-JP" altLang="en-US" smtClean="0"/>
              <a:t>‹#›</a:t>
            </a:fld>
            <a:endParaRPr kumimoji="1" lang="ja-JP" altLang="en-US"/>
          </a:p>
        </p:txBody>
      </p:sp>
    </p:spTree>
    <p:extLst>
      <p:ext uri="{BB962C8B-B14F-4D97-AF65-F5344CB8AC3E}">
        <p14:creationId xmlns:p14="http://schemas.microsoft.com/office/powerpoint/2010/main" val="35597603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これからグループ</a:t>
            </a:r>
            <a:r>
              <a:rPr kumimoji="1" lang="en-US" altLang="ja-JP"/>
              <a:t>2</a:t>
            </a:r>
            <a:r>
              <a:rPr kumimoji="1" lang="ja-JP" altLang="en-US"/>
              <a:t>、プロジェクト</a:t>
            </a:r>
            <a:r>
              <a:rPr kumimoji="1" lang="en-US" altLang="ja-JP"/>
              <a:t>Moonlight Vigil</a:t>
            </a:r>
            <a:r>
              <a:rPr kumimoji="1" lang="ja-JP" altLang="en-US"/>
              <a:t>の発表を始めます。</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C21E8B23-7D32-4448-8EE4-C85E20ACD260}" type="slidenum">
              <a:rPr kumimoji="1" lang="ja-JP" altLang="en-US" smtClean="0"/>
              <a:t>1</a:t>
            </a:fld>
            <a:endParaRPr kumimoji="1" lang="ja-JP" altLang="en-US"/>
          </a:p>
        </p:txBody>
      </p:sp>
    </p:spTree>
    <p:extLst>
      <p:ext uri="{BB962C8B-B14F-4D97-AF65-F5344CB8AC3E}">
        <p14:creationId xmlns:p14="http://schemas.microsoft.com/office/powerpoint/2010/main" val="1702922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800">
                <a:latin typeface="Arial"/>
                <a:ea typeface="游ゴシック"/>
                <a:cs typeface="Arial"/>
              </a:rPr>
              <a:t>次に対話的な編集処理があります。</a:t>
            </a:r>
            <a:r>
              <a:rPr lang="ja-JP" altLang="en-US" sz="1800" b="0" i="0" u="none" strike="noStrike">
                <a:solidFill>
                  <a:schemeClr val="tx1"/>
                </a:solidFill>
                <a:effectLst/>
                <a:latin typeface="Arial"/>
                <a:ea typeface="游ゴシック"/>
                <a:cs typeface="Arial"/>
              </a:rPr>
              <a:t>一次元においても、二次元においても、フーリエ変換の結果であるパワースペクトルを対話的に編集</a:t>
            </a:r>
            <a:r>
              <a:rPr lang="ja-JP" altLang="en-US" sz="1800">
                <a:latin typeface="Arial"/>
                <a:ea typeface="游ゴシック"/>
                <a:cs typeface="Arial"/>
              </a:rPr>
              <a:t>できる機能を実装しました。</a:t>
            </a:r>
            <a:r>
              <a:rPr lang="ja-JP" altLang="en-US" b="0" i="0" u="none" strike="noStrike">
                <a:solidFill>
                  <a:schemeClr val="tx1"/>
                </a:solidFill>
                <a:effectLst/>
                <a:latin typeface="Söhne"/>
                <a:ea typeface="游ゴシック"/>
              </a:rPr>
              <a:t>この機能により、ユーザーは信号や画像の周波数成分に直接的にアクセスし、自由に調整することが可能です。</a:t>
            </a:r>
            <a:r>
              <a:rPr lang="ja-JP" altLang="en-US">
                <a:latin typeface="Söhne"/>
                <a:ea typeface="游ゴシック"/>
              </a:rPr>
              <a:t>右下の画面をマウスドラッグすることで、その位置に対応した右上のスペクトルが適用されます。対応する逆変換の画像が生成されます。</a:t>
            </a:r>
            <a:br>
              <a:rPr lang="ja-JP" altLang="en-US">
                <a:latin typeface="Söhne"/>
                <a:ea typeface="游ゴシック"/>
              </a:rPr>
            </a:br>
            <a:endParaRPr lang="en-US" altLang="ja-JP" b="0" i="0" u="none" strike="noStrike">
              <a:solidFill>
                <a:schemeClr val="tx1"/>
              </a:solidFill>
              <a:effectLst/>
              <a:latin typeface="Söhne"/>
              <a:ea typeface="游ゴシック"/>
            </a:endParaRPr>
          </a:p>
          <a:p>
            <a:endParaRPr kumimoji="1" lang="en-US" altLang="ja-JP" b="0" i="0" u="none" strike="noStrike">
              <a:solidFill>
                <a:schemeClr val="tx1"/>
              </a:solidFill>
              <a:effectLst/>
              <a:latin typeface="Söhne"/>
            </a:endParaRPr>
          </a:p>
          <a:p>
            <a:pPr algn="l" fontAlgn="base"/>
            <a:endParaRPr lang="en-US" altLang="ja-JP" b="0" i="0" u="none" strike="noStrike">
              <a:solidFill>
                <a:schemeClr val="tx1"/>
              </a:solidFill>
              <a:effectLst/>
              <a:latin typeface="Söhne"/>
            </a:endParaRPr>
          </a:p>
          <a:p>
            <a:pPr algn="l" fontAlgn="base"/>
            <a:endParaRPr lang="ja-JP" altLang="en-US">
              <a:solidFill>
                <a:schemeClr val="tx1"/>
              </a:solidFill>
              <a:effectLst/>
            </a:endParaRPr>
          </a:p>
        </p:txBody>
      </p:sp>
      <p:sp>
        <p:nvSpPr>
          <p:cNvPr id="4" name="スライド番号プレースホルダー 3"/>
          <p:cNvSpPr>
            <a:spLocks noGrp="1"/>
          </p:cNvSpPr>
          <p:nvPr>
            <p:ph type="sldNum" sz="quarter" idx="5"/>
          </p:nvPr>
        </p:nvSpPr>
        <p:spPr/>
        <p:txBody>
          <a:bodyPr/>
          <a:lstStyle/>
          <a:p>
            <a:fld id="{C21E8B23-7D32-4448-8EE4-C85E20ACD260}" type="slidenum">
              <a:rPr kumimoji="1" lang="ja-JP" altLang="en-US" smtClean="0"/>
              <a:t>10</a:t>
            </a:fld>
            <a:endParaRPr kumimoji="1" lang="ja-JP" altLang="en-US"/>
          </a:p>
        </p:txBody>
      </p:sp>
    </p:spTree>
    <p:extLst>
      <p:ext uri="{BB962C8B-B14F-4D97-AF65-F5344CB8AC3E}">
        <p14:creationId xmlns:p14="http://schemas.microsoft.com/office/powerpoint/2010/main" val="1880168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デモンストレーションするで</a:t>
            </a:r>
            <a:r>
              <a:rPr kumimoji="1" lang="en-US" altLang="ja-JP"/>
              <a:t>〜</a:t>
            </a:r>
            <a:endParaRPr kumimoji="1" lang="ja-JP" altLang="en-US"/>
          </a:p>
        </p:txBody>
      </p:sp>
      <p:sp>
        <p:nvSpPr>
          <p:cNvPr id="4" name="スライド番号プレースホルダー 3"/>
          <p:cNvSpPr>
            <a:spLocks noGrp="1"/>
          </p:cNvSpPr>
          <p:nvPr>
            <p:ph type="sldNum" sz="quarter" idx="5"/>
          </p:nvPr>
        </p:nvSpPr>
        <p:spPr/>
        <p:txBody>
          <a:bodyPr/>
          <a:lstStyle/>
          <a:p>
            <a:fld id="{C21E8B23-7D32-4448-8EE4-C85E20ACD260}" type="slidenum">
              <a:rPr kumimoji="1" lang="ja-JP" altLang="en-US" smtClean="0"/>
              <a:t>11</a:t>
            </a:fld>
            <a:endParaRPr kumimoji="1" lang="ja-JP" altLang="en-US"/>
          </a:p>
        </p:txBody>
      </p:sp>
    </p:spTree>
    <p:extLst>
      <p:ext uri="{BB962C8B-B14F-4D97-AF65-F5344CB8AC3E}">
        <p14:creationId xmlns:p14="http://schemas.microsoft.com/office/powerpoint/2010/main" val="3325521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solidFill>
                  <a:schemeClr val="tx1"/>
                </a:solidFill>
              </a:rPr>
              <a:t>次に反省点についてお話しします。先ほども話したようにプログラムはオブジェクト指向であることが望ましいですが時間不足で全てのプログラムをオブジェクト指向にすることができませんでした。</a:t>
            </a:r>
            <a:r>
              <a:rPr lang="ja-JP" altLang="en-US" b="0" i="0" u="none" strike="noStrike">
                <a:solidFill>
                  <a:schemeClr val="tx1"/>
                </a:solidFill>
                <a:effectLst/>
                <a:latin typeface="Söhne"/>
              </a:rPr>
              <a:t>アプリケーション全体がオブジェクト指向で設計されていなかったため、一貫性が欠如してしまいました。一部の機能やコンポーネントがオブジェクト指向になり他の部分は手続き型のままとなると、コードの理解や保守が難しくなります。全体的なアーキテクチャをオブジェクト指向に統一することで、コードの一貫性を高め、開発者間のやり取りや修正が円滑に行えるようになると認識しています。またコードの再利用性が低下してしまいました。オブジェクト指向の特性を利用して、より多くのコードを再利用可能にすることで、開発効率を向上させることができると考えています。</a:t>
            </a:r>
            <a:endParaRPr lang="en-US" altLang="ja-JP" b="0" i="0" u="none" strike="noStrike">
              <a:solidFill>
                <a:schemeClr val="tx1"/>
              </a:solidFill>
              <a:effectLst/>
              <a:latin typeface="Söhne"/>
            </a:endParaRPr>
          </a:p>
          <a:p>
            <a:endParaRPr kumimoji="1" lang="en-US" altLang="ja-JP" b="0" i="0" u="none" strike="noStrike">
              <a:solidFill>
                <a:schemeClr val="tx1"/>
              </a:solidFill>
              <a:effectLst/>
              <a:latin typeface="Söhne"/>
            </a:endParaRPr>
          </a:p>
          <a:p>
            <a:r>
              <a:rPr kumimoji="1" lang="ja-JP" altLang="en-US" b="0" i="0" u="none" strike="noStrike">
                <a:solidFill>
                  <a:schemeClr val="tx1"/>
                </a:solidFill>
                <a:effectLst/>
                <a:latin typeface="Söhne"/>
                <a:ea typeface="游ゴシック"/>
              </a:rPr>
              <a:t>次に</a:t>
            </a:r>
            <a:r>
              <a:rPr lang="ja-JP"/>
              <a:t>テストが不十分という点です。テストの不足は、品質に影響を及ぼす可能性があります。最終提出までにできる限りテストを行いたいと思います。</a:t>
            </a:r>
          </a:p>
          <a:p>
            <a:endParaRPr lang="ja-JP" altLang="en-US" b="0" i="0">
              <a:solidFill>
                <a:schemeClr val="tx1"/>
              </a:solidFill>
              <a:effectLst/>
              <a:latin typeface="Söhne"/>
              <a:ea typeface="游ゴシック"/>
              <a:cs typeface="Times New Roman"/>
            </a:endParaRPr>
          </a:p>
          <a:p>
            <a:r>
              <a:rPr lang="ja-JP" altLang="en-US">
                <a:ea typeface="游ゴシック"/>
              </a:rPr>
              <a:t>最後に</a:t>
            </a:r>
            <a:r>
              <a:rPr lang="ja-JP">
                <a:ea typeface="游ゴシック"/>
              </a:rPr>
              <a:t>拡張</a:t>
            </a:r>
            <a:r>
              <a:rPr lang="ja-JP" altLang="en-US">
                <a:ea typeface="游ゴシック"/>
              </a:rPr>
              <a:t>機能</a:t>
            </a:r>
            <a:r>
              <a:rPr lang="ja-JP">
                <a:ea typeface="游ゴシック"/>
              </a:rPr>
              <a:t>が皆無になってしまいました。要求仕様社にはノイズ除去、シグナル強調、特徴検出、領域分割、類似検索、再帰的な周波数分離、肌理（きめ）の解析、欠損情報の復元などを行おうとするユーザを対象として作るように示唆されている。私たちのプログラムではそのような機能が皆無なため実装ができるような状態では</a:t>
            </a:r>
            <a:r>
              <a:rPr lang="ja-JP" altLang="en-US">
                <a:ea typeface="游ゴシック"/>
              </a:rPr>
              <a:t>ありません</a:t>
            </a:r>
            <a:r>
              <a:rPr lang="ja-JP">
                <a:ea typeface="游ゴシック"/>
              </a:rPr>
              <a:t>。</a:t>
            </a:r>
          </a:p>
        </p:txBody>
      </p:sp>
      <p:sp>
        <p:nvSpPr>
          <p:cNvPr id="4" name="スライド番号プレースホルダー 3"/>
          <p:cNvSpPr>
            <a:spLocks noGrp="1"/>
          </p:cNvSpPr>
          <p:nvPr>
            <p:ph type="sldNum" sz="quarter" idx="5"/>
          </p:nvPr>
        </p:nvSpPr>
        <p:spPr/>
        <p:txBody>
          <a:bodyPr/>
          <a:lstStyle/>
          <a:p>
            <a:fld id="{C21E8B23-7D32-4448-8EE4-C85E20ACD260}" type="slidenum">
              <a:rPr kumimoji="1" lang="ja-JP" altLang="en-US" smtClean="0"/>
              <a:t>12</a:t>
            </a:fld>
            <a:endParaRPr kumimoji="1" lang="ja-JP" altLang="en-US"/>
          </a:p>
        </p:txBody>
      </p:sp>
    </p:spTree>
    <p:extLst>
      <p:ext uri="{BB962C8B-B14F-4D97-AF65-F5344CB8AC3E}">
        <p14:creationId xmlns:p14="http://schemas.microsoft.com/office/powerpoint/2010/main" val="1415798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solidFill>
                  <a:schemeClr val="tx1"/>
                </a:solidFill>
                <a:latin typeface="+mn-lt"/>
                <a:ea typeface="游ゴシック"/>
              </a:rPr>
              <a:t>拡張機能の例を挙げます。</a:t>
            </a:r>
            <a:endParaRPr lang="en-US" altLang="ja-JP">
              <a:solidFill>
                <a:schemeClr val="tx1"/>
              </a:solidFill>
              <a:latin typeface="+mn-lt"/>
              <a:ea typeface="游ゴシック"/>
            </a:endParaRPr>
          </a:p>
          <a:p>
            <a:r>
              <a:rPr kumimoji="1" lang="ja-JP" altLang="en-US">
                <a:solidFill>
                  <a:schemeClr val="tx1"/>
                </a:solidFill>
                <a:latin typeface="+mn-lt"/>
                <a:ea typeface="游ゴシック"/>
              </a:rPr>
              <a:t>私たちのプログラムでは提供された画像でしかフーリエ変換を行うことができないので他の画像でもできるように</a:t>
            </a:r>
            <a:r>
              <a:rPr lang="ja-JP" altLang="en-US">
                <a:solidFill>
                  <a:schemeClr val="tx1"/>
                </a:solidFill>
                <a:latin typeface="+mn-lt"/>
                <a:ea typeface="游ゴシック"/>
              </a:rPr>
              <a:t>、ということと、</a:t>
            </a:r>
            <a:endParaRPr lang="en-US" altLang="ja-JP">
              <a:solidFill>
                <a:schemeClr val="tx1"/>
              </a:solidFill>
              <a:latin typeface="+mn-lt"/>
              <a:ea typeface="游ゴシック"/>
            </a:endParaRPr>
          </a:p>
          <a:p>
            <a:endParaRPr lang="en-US" altLang="ja-JP">
              <a:solidFill>
                <a:schemeClr val="tx1"/>
              </a:solidFill>
              <a:latin typeface="+mn-lt"/>
              <a:ea typeface="游ゴシック" panose="020B0400000000000000" pitchFamily="34" charset="-128"/>
            </a:endParaRPr>
          </a:p>
          <a:p>
            <a:r>
              <a:rPr kumimoji="1" lang="ja-JP" altLang="en-US">
                <a:solidFill>
                  <a:schemeClr val="tx1"/>
                </a:solidFill>
                <a:latin typeface="+mn-lt"/>
                <a:ea typeface="游ゴシック"/>
              </a:rPr>
              <a:t>現在のプログラムでは</a:t>
            </a:r>
            <a:r>
              <a:rPr kumimoji="1" lang="en-US" altLang="ja-JP">
                <a:solidFill>
                  <a:schemeClr val="tx1"/>
                </a:solidFill>
                <a:latin typeface="+mn-lt"/>
                <a:ea typeface="游ゴシック"/>
              </a:rPr>
              <a:t>1</a:t>
            </a:r>
            <a:r>
              <a:rPr kumimoji="1" lang="ja-JP" altLang="en-US">
                <a:solidFill>
                  <a:schemeClr val="tx1"/>
                </a:solidFill>
                <a:latin typeface="+mn-lt"/>
                <a:ea typeface="游ゴシック"/>
              </a:rPr>
              <a:t>次元と</a:t>
            </a:r>
            <a:r>
              <a:rPr kumimoji="1" lang="en-US" altLang="ja-JP">
                <a:solidFill>
                  <a:schemeClr val="tx1"/>
                </a:solidFill>
                <a:latin typeface="+mn-lt"/>
                <a:ea typeface="游ゴシック"/>
              </a:rPr>
              <a:t>2</a:t>
            </a:r>
            <a:r>
              <a:rPr kumimoji="1" lang="ja-JP" altLang="en-US">
                <a:solidFill>
                  <a:schemeClr val="tx1"/>
                </a:solidFill>
                <a:latin typeface="+mn-lt"/>
                <a:ea typeface="游ゴシック"/>
              </a:rPr>
              <a:t>次元の画像のみでしかフーリエ変換を行うことができません。</a:t>
            </a:r>
            <a:r>
              <a:rPr lang="en-US" altLang="ja-JP" b="0" i="0" u="none" strike="noStrike">
                <a:solidFill>
                  <a:schemeClr val="tx1"/>
                </a:solidFill>
                <a:effectLst/>
                <a:latin typeface="+mn-lt"/>
                <a:ea typeface="游ゴシック"/>
              </a:rPr>
              <a:t>3</a:t>
            </a:r>
            <a:r>
              <a:rPr lang="ja-JP" altLang="en-US" b="0" i="0" u="none" strike="noStrike">
                <a:solidFill>
                  <a:schemeClr val="tx1"/>
                </a:solidFill>
                <a:effectLst/>
                <a:latin typeface="+mn-lt"/>
                <a:ea typeface="游ゴシック"/>
              </a:rPr>
              <a:t>次元画像の</a:t>
            </a:r>
            <a:r>
              <a:rPr lang="en" altLang="ja-JP" b="0" i="0" u="none" strike="noStrike">
                <a:solidFill>
                  <a:schemeClr val="tx1"/>
                </a:solidFill>
                <a:effectLst/>
                <a:latin typeface="+mn-lt"/>
                <a:ea typeface="游ゴシック"/>
              </a:rPr>
              <a:t>CT</a:t>
            </a:r>
            <a:r>
              <a:rPr lang="ja-JP" altLang="en-US" b="0" i="0" u="none" strike="noStrike">
                <a:solidFill>
                  <a:schemeClr val="tx1"/>
                </a:solidFill>
                <a:effectLst/>
                <a:latin typeface="+mn-lt"/>
                <a:ea typeface="游ゴシック"/>
              </a:rPr>
              <a:t>スキャン画像や</a:t>
            </a:r>
            <a:r>
              <a:rPr lang="en" altLang="ja-JP" b="0" i="0" u="none" strike="noStrike">
                <a:solidFill>
                  <a:schemeClr val="tx1"/>
                </a:solidFill>
                <a:effectLst/>
                <a:latin typeface="+mn-lt"/>
                <a:ea typeface="游ゴシック"/>
              </a:rPr>
              <a:t>MRI</a:t>
            </a:r>
            <a:r>
              <a:rPr lang="ja-JP" altLang="en-US" b="0" i="0" u="none" strike="noStrike">
                <a:solidFill>
                  <a:schemeClr val="tx1"/>
                </a:solidFill>
                <a:effectLst/>
                <a:latin typeface="+mn-lt"/>
                <a:ea typeface="游ゴシック"/>
              </a:rPr>
              <a:t>画像、</a:t>
            </a:r>
            <a:r>
              <a:rPr lang="en-US" altLang="ja-JP" b="0" i="0" u="none" strike="noStrike">
                <a:solidFill>
                  <a:schemeClr val="tx1"/>
                </a:solidFill>
                <a:effectLst/>
                <a:latin typeface="+mn-lt"/>
                <a:ea typeface="游ゴシック"/>
              </a:rPr>
              <a:t>4</a:t>
            </a:r>
            <a:r>
              <a:rPr lang="ja-JP" altLang="en-US" b="0" i="0" u="none" strike="noStrike">
                <a:solidFill>
                  <a:schemeClr val="tx1"/>
                </a:solidFill>
                <a:effectLst/>
                <a:latin typeface="+mn-lt"/>
                <a:ea typeface="游ゴシック"/>
              </a:rPr>
              <a:t>次元は動画データや量子力学などが考えられます。</a:t>
            </a:r>
            <a:r>
              <a:rPr lang="en-US" altLang="ja-JP" b="0" i="0" u="none" strike="noStrike">
                <a:solidFill>
                  <a:schemeClr val="tx1"/>
                </a:solidFill>
                <a:effectLst/>
                <a:latin typeface="+mn-lt"/>
                <a:ea typeface="游ゴシック"/>
              </a:rPr>
              <a:t>3</a:t>
            </a:r>
            <a:r>
              <a:rPr lang="ja-JP" altLang="en-US" b="0" i="0" u="none" strike="noStrike">
                <a:solidFill>
                  <a:schemeClr val="tx1"/>
                </a:solidFill>
                <a:effectLst/>
                <a:latin typeface="+mn-lt"/>
                <a:ea typeface="游ゴシック"/>
              </a:rPr>
              <a:t>次元以上の画像に対して適切な高次元フーリエ変換を適用します。高次元フーリエ変換には、</a:t>
            </a:r>
            <a:r>
              <a:rPr lang="en-US" altLang="ja-JP" b="0" i="0" u="none" strike="noStrike">
                <a:solidFill>
                  <a:schemeClr val="tx1"/>
                </a:solidFill>
                <a:effectLst/>
                <a:latin typeface="+mn-lt"/>
                <a:ea typeface="游ゴシック"/>
              </a:rPr>
              <a:t>3</a:t>
            </a:r>
            <a:r>
              <a:rPr lang="ja-JP" altLang="en-US" b="0" i="0" u="none" strike="noStrike">
                <a:solidFill>
                  <a:schemeClr val="tx1"/>
                </a:solidFill>
                <a:effectLst/>
                <a:latin typeface="+mn-lt"/>
                <a:ea typeface="游ゴシック"/>
              </a:rPr>
              <a:t>次元</a:t>
            </a:r>
            <a:r>
              <a:rPr lang="en" altLang="ja-JP" b="0" i="0" u="none" strike="noStrike">
                <a:solidFill>
                  <a:schemeClr val="tx1"/>
                </a:solidFill>
                <a:effectLst/>
                <a:latin typeface="+mn-lt"/>
                <a:ea typeface="游ゴシック"/>
              </a:rPr>
              <a:t>FFT</a:t>
            </a:r>
            <a:r>
              <a:rPr lang="ja-JP" altLang="en-US" b="0" i="0" u="none" strike="noStrike">
                <a:solidFill>
                  <a:schemeClr val="tx1"/>
                </a:solidFill>
                <a:effectLst/>
                <a:latin typeface="+mn-lt"/>
                <a:ea typeface="游ゴシック"/>
              </a:rPr>
              <a:t>や高次元ウェーブレット変換などが使用される場合があります。高次元フーリエ変換を適用することで、周波数領域のデータが得られます。これにより、</a:t>
            </a:r>
            <a:r>
              <a:rPr lang="en-US" altLang="ja-JP" b="0" i="0" u="none" strike="noStrike">
                <a:solidFill>
                  <a:schemeClr val="tx1"/>
                </a:solidFill>
                <a:effectLst/>
                <a:latin typeface="+mn-lt"/>
                <a:ea typeface="游ゴシック"/>
              </a:rPr>
              <a:t>3</a:t>
            </a:r>
            <a:r>
              <a:rPr lang="ja-JP" altLang="en-US" b="0" i="0" u="none" strike="noStrike">
                <a:solidFill>
                  <a:schemeClr val="tx1"/>
                </a:solidFill>
                <a:effectLst/>
                <a:latin typeface="+mn-lt"/>
                <a:ea typeface="游ゴシック"/>
              </a:rPr>
              <a:t>次元以上の画像における特定の周波数成分やパターンを分析することができます。</a:t>
            </a:r>
            <a:endParaRPr lang="en-US" altLang="ja-JP" b="0" i="0" u="none" strike="noStrike">
              <a:solidFill>
                <a:schemeClr val="tx1"/>
              </a:solidFill>
              <a:effectLst/>
              <a:latin typeface="+mn-lt"/>
              <a:ea typeface="游ゴシック"/>
            </a:endParaRPr>
          </a:p>
          <a:p>
            <a:endParaRPr lang="en-US" altLang="ja-JP" b="0" i="0" u="none" strike="noStrike">
              <a:solidFill>
                <a:schemeClr val="tx1"/>
              </a:solidFill>
              <a:effectLst/>
              <a:latin typeface="+mn-lt"/>
            </a:endParaRPr>
          </a:p>
          <a:p>
            <a:r>
              <a:rPr lang="en-US" altLang="ja-JP">
                <a:ea typeface="游ゴシック"/>
              </a:rPr>
              <a:t>最後に、画像を調整する機能です。他の画像を使う際に、高速フーリエ変換が行えるように調整する必要があります。そのための機能を組み込むことで、ユーザーが指定する画像でも高速に処理することができます。</a:t>
            </a:r>
            <a:endParaRPr lang="en-US" altLang="ja-JP" b="0" i="0" u="none" strike="noStrike">
              <a:solidFill>
                <a:schemeClr val="tx1"/>
              </a:solidFill>
              <a:effectLst/>
              <a:latin typeface="+mn-lt"/>
              <a:ea typeface="游ゴシック"/>
            </a:endParaRPr>
          </a:p>
        </p:txBody>
      </p:sp>
      <p:sp>
        <p:nvSpPr>
          <p:cNvPr id="4" name="スライド番号プレースホルダー 3"/>
          <p:cNvSpPr>
            <a:spLocks noGrp="1"/>
          </p:cNvSpPr>
          <p:nvPr>
            <p:ph type="sldNum" sz="quarter" idx="5"/>
          </p:nvPr>
        </p:nvSpPr>
        <p:spPr/>
        <p:txBody>
          <a:bodyPr/>
          <a:lstStyle/>
          <a:p>
            <a:fld id="{C21E8B23-7D32-4448-8EE4-C85E20ACD260}" type="slidenum">
              <a:rPr kumimoji="1" lang="ja-JP" altLang="en-US" smtClean="0"/>
              <a:t>13</a:t>
            </a:fld>
            <a:endParaRPr kumimoji="1" lang="ja-JP" altLang="en-US"/>
          </a:p>
        </p:txBody>
      </p:sp>
    </p:spTree>
    <p:extLst>
      <p:ext uri="{BB962C8B-B14F-4D97-AF65-F5344CB8AC3E}">
        <p14:creationId xmlns:p14="http://schemas.microsoft.com/office/powerpoint/2010/main" val="1297786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800" b="0" i="0" u="none" strike="noStrike">
                <a:solidFill>
                  <a:srgbClr val="000000"/>
                </a:solidFill>
                <a:effectLst/>
                <a:latin typeface="Arial" panose="020B0604020202020204" pitchFamily="34" charset="0"/>
              </a:rPr>
              <a:t>私たちがプロジェクト演習で取り組んだ課題は、フーリエ変換を作成し、それを使った信号処理アプリケーションを開発するというものです。このアプリケーションは主に以下の人に向けて作成しました。まず研究者や学生に向けてです。フーリエ変換は数学の重要な分野であり特に信号処理や偏微分方程式の研究においてフーリエ変換は必須のツールだと考えます。電気工学において信号処理や通信工学などでフーリエ変換を用いられます。例えば信号のフィルタリングや周波数の解析、デジタル信号処理などにおいてフーリエ変換は重要なツールです。次に画像処理エンジニアの方などに使われます。コンピュータビジョンの研究者や画像処理エンジニアは</a:t>
            </a:r>
            <a:r>
              <a:rPr lang="en-US" altLang="ja-JP" sz="1800" b="0" i="0" u="none" strike="noStrike">
                <a:solidFill>
                  <a:srgbClr val="000000"/>
                </a:solidFill>
                <a:effectLst/>
                <a:latin typeface="Arial" panose="020B0604020202020204" pitchFamily="34" charset="0"/>
              </a:rPr>
              <a:t>2</a:t>
            </a:r>
            <a:r>
              <a:rPr lang="ja-JP" altLang="en-US" sz="1800" b="0" i="0" u="none" strike="noStrike">
                <a:solidFill>
                  <a:srgbClr val="000000"/>
                </a:solidFill>
                <a:effectLst/>
                <a:latin typeface="Arial" panose="020B0604020202020204" pitchFamily="34" charset="0"/>
              </a:rPr>
              <a:t>次元フーリエ変換を使用して画像の特徴抽出、画像の圧縮などを行います。また映像ストリームの解析や映像品質向上のために</a:t>
            </a:r>
            <a:r>
              <a:rPr lang="en-US" altLang="ja-JP" sz="1800" b="0" i="0" u="none" strike="noStrike">
                <a:solidFill>
                  <a:srgbClr val="000000"/>
                </a:solidFill>
                <a:effectLst/>
                <a:latin typeface="Arial" panose="020B0604020202020204" pitchFamily="34" charset="0"/>
              </a:rPr>
              <a:t>2</a:t>
            </a:r>
            <a:r>
              <a:rPr lang="ja-JP" altLang="en-US" sz="1800" b="0" i="0" u="none" strike="noStrike">
                <a:solidFill>
                  <a:srgbClr val="000000"/>
                </a:solidFill>
                <a:effectLst/>
                <a:latin typeface="Arial" panose="020B0604020202020204" pitchFamily="34" charset="0"/>
              </a:rPr>
              <a:t>次元フーリエ変換は広く利用されます。最後に音響エンジニアや音楽家に用いられます。音響エンジニアは音声信号の解析や音響データのフィルタリング、音声信号の特徴抽出などにおいてフーリエ変換を使用します。音楽家は音楽信号スペクトル解析や楽曲の特徴抽出においてフーリエ変換を使用します</a:t>
            </a:r>
            <a:endParaRPr lang="ja-JP" altLang="en-US" b="0">
              <a:effectLst/>
            </a:endParaRPr>
          </a:p>
          <a:p>
            <a:br>
              <a:rPr lang="ja-JP" altLang="en-US"/>
            </a:br>
            <a:endParaRPr kumimoji="1" lang="ja-JP" altLang="en-US"/>
          </a:p>
        </p:txBody>
      </p:sp>
      <p:sp>
        <p:nvSpPr>
          <p:cNvPr id="4" name="スライド番号プレースホルダー 3"/>
          <p:cNvSpPr>
            <a:spLocks noGrp="1"/>
          </p:cNvSpPr>
          <p:nvPr>
            <p:ph type="sldNum" sz="quarter" idx="5"/>
          </p:nvPr>
        </p:nvSpPr>
        <p:spPr/>
        <p:txBody>
          <a:bodyPr/>
          <a:lstStyle/>
          <a:p>
            <a:fld id="{C21E8B23-7D32-4448-8EE4-C85E20ACD260}" type="slidenum">
              <a:rPr kumimoji="1" lang="ja-JP" altLang="en-US" smtClean="0"/>
              <a:t>2</a:t>
            </a:fld>
            <a:endParaRPr kumimoji="1" lang="ja-JP" altLang="en-US"/>
          </a:p>
        </p:txBody>
      </p:sp>
    </p:spTree>
    <p:extLst>
      <p:ext uri="{BB962C8B-B14F-4D97-AF65-F5344CB8AC3E}">
        <p14:creationId xmlns:p14="http://schemas.microsoft.com/office/powerpoint/2010/main" val="450237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まずフーリエ変換とは何かを説明します。フーリエ変換は上の公式です。これは</a:t>
            </a:r>
            <a:r>
              <a:rPr kumimoji="1" lang="en-US" altLang="ja-JP"/>
              <a:t>f(t)</a:t>
            </a:r>
            <a:r>
              <a:rPr kumimoji="1" lang="ja-JP" altLang="en-US"/>
              <a:t>に</a:t>
            </a:r>
            <a:r>
              <a:rPr kumimoji="1" lang="en-US" altLang="ja-JP"/>
              <a:t>e^-</a:t>
            </a:r>
            <a:r>
              <a:rPr kumimoji="1" lang="en-US" altLang="ja-JP" err="1"/>
              <a:t>jωt</a:t>
            </a:r>
            <a:r>
              <a:rPr kumimoji="1" lang="ja-JP" altLang="en-US"/>
              <a:t>をかけて</a:t>
            </a:r>
            <a:r>
              <a:rPr kumimoji="1" lang="en-US" altLang="ja-JP"/>
              <a:t>-</a:t>
            </a:r>
            <a:r>
              <a:rPr kumimoji="1" lang="ja-JP" altLang="en-US"/>
              <a:t>∞から∞の範囲で時間積分をしています。その結果角周波数</a:t>
            </a:r>
            <a:r>
              <a:rPr kumimoji="1" lang="en-US" altLang="ja-JP"/>
              <a:t>ω</a:t>
            </a:r>
            <a:r>
              <a:rPr kumimoji="1" lang="ja-JP" altLang="en-US"/>
              <a:t>の関数</a:t>
            </a:r>
            <a:r>
              <a:rPr kumimoji="1" lang="en-US" altLang="ja-JP"/>
              <a:t>F(x)</a:t>
            </a:r>
            <a:r>
              <a:rPr kumimoji="1" lang="ja-JP" altLang="en-US"/>
              <a:t>が得られます。つまり時間の関数を角周波数に変換しています。</a:t>
            </a:r>
            <a:endParaRPr kumimoji="1" lang="en-US" altLang="ja-JP"/>
          </a:p>
          <a:p>
            <a:r>
              <a:rPr kumimoji="1" lang="ja-JP" altLang="en-US"/>
              <a:t>フーリエ変換は</a:t>
            </a:r>
            <a:r>
              <a:rPr lang="ja-JP" altLang="en-US" sz="1200" b="0" i="0" u="none" strike="noStrike">
                <a:solidFill>
                  <a:srgbClr val="000000"/>
                </a:solidFill>
                <a:effectLst/>
                <a:latin typeface="Arial" panose="020B0604020202020204" pitchFamily="34" charset="0"/>
              </a:rPr>
              <a:t>時系列データや信号を周波数成分に分解するのに用いられます。信号を時間領域から周波数領域に変換し、その成分の強さや位相を解析します。これにより、信号の周波数特性や周波数成分の相対的な重要性を理解し、さまざまな応用に活用されます。今回私たちは</a:t>
            </a:r>
            <a:r>
              <a:rPr lang="en-US" altLang="ja-JP" sz="1200" b="0" i="0" u="none" strike="noStrike">
                <a:solidFill>
                  <a:srgbClr val="000000"/>
                </a:solidFill>
                <a:effectLst/>
                <a:latin typeface="Arial" panose="020B0604020202020204" pitchFamily="34" charset="0"/>
              </a:rPr>
              <a:t>1</a:t>
            </a:r>
            <a:r>
              <a:rPr lang="ja-JP" altLang="en-US" sz="1200" b="0" i="0" u="none" strike="noStrike">
                <a:solidFill>
                  <a:srgbClr val="000000"/>
                </a:solidFill>
                <a:effectLst/>
                <a:latin typeface="Arial" panose="020B0604020202020204" pitchFamily="34" charset="0"/>
              </a:rPr>
              <a:t>次元と</a:t>
            </a:r>
            <a:r>
              <a:rPr lang="en-US" altLang="ja-JP" sz="1200" b="0" i="0" u="none" strike="noStrike">
                <a:solidFill>
                  <a:srgbClr val="000000"/>
                </a:solidFill>
                <a:effectLst/>
                <a:latin typeface="Arial" panose="020B0604020202020204" pitchFamily="34" charset="0"/>
              </a:rPr>
              <a:t>2</a:t>
            </a:r>
            <a:r>
              <a:rPr lang="ja-JP" altLang="en-US" sz="1200" b="0" i="0" u="none" strike="noStrike">
                <a:solidFill>
                  <a:srgbClr val="000000"/>
                </a:solidFill>
                <a:effectLst/>
                <a:latin typeface="Arial" panose="020B0604020202020204" pitchFamily="34" charset="0"/>
              </a:rPr>
              <a:t>次元のフーリエ変換について学び、プログラムを作成しました。</a:t>
            </a:r>
            <a:endParaRPr kumimoji="1" lang="ja-JP" altLang="en-US"/>
          </a:p>
        </p:txBody>
      </p:sp>
      <p:sp>
        <p:nvSpPr>
          <p:cNvPr id="4" name="スライド番号プレースホルダー 3"/>
          <p:cNvSpPr>
            <a:spLocks noGrp="1"/>
          </p:cNvSpPr>
          <p:nvPr>
            <p:ph type="sldNum" sz="quarter" idx="5"/>
          </p:nvPr>
        </p:nvSpPr>
        <p:spPr/>
        <p:txBody>
          <a:bodyPr/>
          <a:lstStyle/>
          <a:p>
            <a:fld id="{C21E8B23-7D32-4448-8EE4-C85E20ACD260}" type="slidenum">
              <a:rPr kumimoji="1" lang="ja-JP" altLang="en-US" smtClean="0"/>
              <a:t>3</a:t>
            </a:fld>
            <a:endParaRPr kumimoji="1" lang="ja-JP" altLang="en-US"/>
          </a:p>
        </p:txBody>
      </p:sp>
    </p:spTree>
    <p:extLst>
      <p:ext uri="{BB962C8B-B14F-4D97-AF65-F5344CB8AC3E}">
        <p14:creationId xmlns:p14="http://schemas.microsoft.com/office/powerpoint/2010/main" val="103974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u="none" strike="noStrike">
                <a:solidFill>
                  <a:schemeClr val="tx1"/>
                </a:solidFill>
                <a:effectLst/>
                <a:latin typeface="Söhne"/>
              </a:rPr>
              <a:t>1</a:t>
            </a:r>
            <a:r>
              <a:rPr lang="ja-JP" altLang="en-US" b="0" i="0" u="none" strike="noStrike">
                <a:solidFill>
                  <a:schemeClr val="tx1"/>
                </a:solidFill>
                <a:effectLst/>
                <a:latin typeface="Söhne"/>
              </a:rPr>
              <a:t>次元フーリエ変換は与えられた</a:t>
            </a:r>
            <a:r>
              <a:rPr lang="en-US" altLang="ja-JP" b="0" i="0" u="none" strike="noStrike">
                <a:solidFill>
                  <a:schemeClr val="tx1"/>
                </a:solidFill>
                <a:effectLst/>
                <a:latin typeface="Söhne"/>
              </a:rPr>
              <a:t>1</a:t>
            </a:r>
            <a:r>
              <a:rPr lang="ja-JP" altLang="en-US" b="0" i="0" u="none" strike="noStrike">
                <a:solidFill>
                  <a:schemeClr val="tx1"/>
                </a:solidFill>
                <a:effectLst/>
                <a:latin typeface="Söhne"/>
              </a:rPr>
              <a:t>次元信号を時間領域から周波数領域に変換する数学的手法です。これにより、信号がどのような周波数成分から構成されているかを解析できます。音声や振動信号、電気信号などの</a:t>
            </a:r>
            <a:r>
              <a:rPr lang="en-US" altLang="ja-JP" b="0" i="0" u="none" strike="noStrike">
                <a:solidFill>
                  <a:schemeClr val="tx1"/>
                </a:solidFill>
                <a:effectLst/>
                <a:latin typeface="Söhne"/>
              </a:rPr>
              <a:t>1</a:t>
            </a:r>
            <a:r>
              <a:rPr lang="ja-JP" altLang="en-US" b="0" i="0" u="none" strike="noStrike">
                <a:solidFill>
                  <a:schemeClr val="tx1"/>
                </a:solidFill>
                <a:effectLst/>
                <a:latin typeface="Söhne"/>
              </a:rPr>
              <a:t>次元データを周波数成分ごとに分解し、スペクトル解析やフィルタリング、ノイズ除去などに活用されます。具体的な手順は、信号を離散的なデータ点列として扱い、離散フーリエ変換を適用します。これによって振幅と位相から成るスペクトルデータが得られ、周波数特性が把握できます。</a:t>
            </a:r>
          </a:p>
          <a:p>
            <a:pPr algn="l"/>
            <a:r>
              <a:rPr lang="ja-JP" altLang="en-US" b="0" i="0" u="none" strike="noStrike">
                <a:solidFill>
                  <a:schemeClr val="tx1"/>
                </a:solidFill>
                <a:effectLst/>
                <a:latin typeface="Söhne"/>
              </a:rPr>
              <a:t>逆フーリエ変換によって周波数領域のデータを元の信号に戻すことも可能です。この逆フーリエ変換によって周波数領域での操作や変換結果を時間領域に戻すことができます。</a:t>
            </a:r>
            <a:r>
              <a:rPr lang="en-US" altLang="ja-JP" b="0" i="0" u="none" strike="noStrike">
                <a:solidFill>
                  <a:schemeClr val="tx1"/>
                </a:solidFill>
                <a:effectLst/>
                <a:latin typeface="Söhne"/>
              </a:rPr>
              <a:t>1</a:t>
            </a:r>
            <a:r>
              <a:rPr lang="ja-JP" altLang="en-US" b="0" i="0" u="none" strike="noStrike">
                <a:solidFill>
                  <a:schemeClr val="tx1"/>
                </a:solidFill>
                <a:effectLst/>
                <a:latin typeface="Söhne"/>
              </a:rPr>
              <a:t>次元フーリエ変換は、信号処理や画像処理、通信、音声処理など幅広い分野で重要な役割を果たしています。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C21E8B23-7D32-4448-8EE4-C85E20ACD260}" type="slidenum">
              <a:rPr kumimoji="1" lang="ja-JP" altLang="en-US" smtClean="0"/>
              <a:t>4</a:t>
            </a:fld>
            <a:endParaRPr kumimoji="1" lang="ja-JP" altLang="en-US"/>
          </a:p>
        </p:txBody>
      </p:sp>
    </p:spTree>
    <p:extLst>
      <p:ext uri="{BB962C8B-B14F-4D97-AF65-F5344CB8AC3E}">
        <p14:creationId xmlns:p14="http://schemas.microsoft.com/office/powerpoint/2010/main" val="3548249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b="0" i="0" u="none" strike="noStrike">
                <a:solidFill>
                  <a:schemeClr val="tx1"/>
                </a:solidFill>
                <a:effectLst/>
                <a:latin typeface="Söhne"/>
              </a:rPr>
              <a:t>2</a:t>
            </a:r>
            <a:r>
              <a:rPr lang="ja-JP" altLang="en-US" b="0" i="0" u="none" strike="noStrike">
                <a:solidFill>
                  <a:schemeClr val="tx1"/>
                </a:solidFill>
                <a:effectLst/>
                <a:latin typeface="Söhne"/>
              </a:rPr>
              <a:t>次元フーリエ変換は、</a:t>
            </a:r>
            <a:r>
              <a:rPr lang="en-US" altLang="ja-JP" b="0" i="0" u="none" strike="noStrike">
                <a:solidFill>
                  <a:schemeClr val="tx1"/>
                </a:solidFill>
                <a:effectLst/>
                <a:latin typeface="Söhne"/>
              </a:rPr>
              <a:t>2</a:t>
            </a:r>
            <a:r>
              <a:rPr lang="ja-JP" altLang="en-US" b="0" i="0" u="none" strike="noStrike">
                <a:solidFill>
                  <a:schemeClr val="tx1"/>
                </a:solidFill>
                <a:effectLst/>
                <a:latin typeface="Söhne"/>
              </a:rPr>
              <a:t>次元の信号や画像を周波数成分に分析する数学的手法で、画像処理、パターン認識、通信などの分野で広く利用されています。</a:t>
            </a:r>
            <a:r>
              <a:rPr lang="en-US" altLang="ja-JP" b="0" i="0" u="none" strike="noStrike">
                <a:solidFill>
                  <a:schemeClr val="tx1"/>
                </a:solidFill>
                <a:effectLst/>
                <a:latin typeface="Söhne"/>
              </a:rPr>
              <a:t>2</a:t>
            </a:r>
            <a:r>
              <a:rPr lang="ja-JP" altLang="en-US" b="0" i="0" u="none" strike="noStrike">
                <a:solidFill>
                  <a:schemeClr val="tx1"/>
                </a:solidFill>
                <a:effectLst/>
                <a:latin typeface="Söhne"/>
              </a:rPr>
              <a:t>次元フーリエ変換によって画像の周波数スペクトルを解析し、画像の特徴抽出やフィルタリングなどの処理が行われます。画像は</a:t>
            </a:r>
            <a:r>
              <a:rPr lang="en-US" altLang="ja-JP" b="0" i="0" u="none" strike="noStrike">
                <a:solidFill>
                  <a:schemeClr val="tx1"/>
                </a:solidFill>
                <a:effectLst/>
                <a:latin typeface="Söhne"/>
              </a:rPr>
              <a:t>2</a:t>
            </a:r>
            <a:r>
              <a:rPr lang="ja-JP" altLang="en-US" b="0" i="0" u="none" strike="noStrike">
                <a:solidFill>
                  <a:schemeClr val="tx1"/>
                </a:solidFill>
                <a:effectLst/>
                <a:latin typeface="Söhne"/>
              </a:rPr>
              <a:t>次元空間的な情報を持っており、各画素の明るさや色情報が格子状に配置されています。</a:t>
            </a:r>
            <a:r>
              <a:rPr lang="en-US" altLang="ja-JP" b="0" i="0" u="none" strike="noStrike">
                <a:solidFill>
                  <a:schemeClr val="tx1"/>
                </a:solidFill>
                <a:effectLst/>
                <a:latin typeface="Söhne"/>
              </a:rPr>
              <a:t>2</a:t>
            </a:r>
            <a:r>
              <a:rPr lang="ja-JP" altLang="en-US" b="0" i="0" u="none" strike="noStrike">
                <a:solidFill>
                  <a:schemeClr val="tx1"/>
                </a:solidFill>
                <a:effectLst/>
                <a:latin typeface="Söhne"/>
              </a:rPr>
              <a:t>次元フーリエ変換では、画像データを空間領域から周波数領域に変換し、画像中の周波数成分を解析します。</a:t>
            </a:r>
            <a:r>
              <a:rPr lang="en-US" altLang="ja-JP" b="0" i="0" u="none" strike="noStrike">
                <a:solidFill>
                  <a:schemeClr val="tx1"/>
                </a:solidFill>
                <a:effectLst/>
                <a:latin typeface="Söhne"/>
              </a:rPr>
              <a:t>2</a:t>
            </a:r>
            <a:r>
              <a:rPr lang="ja-JP" altLang="en-US" b="0" i="0" u="none" strike="noStrike">
                <a:solidFill>
                  <a:schemeClr val="tx1"/>
                </a:solidFill>
                <a:effectLst/>
                <a:latin typeface="Söhne"/>
              </a:rPr>
              <a:t>次元フーリエ変換の手順は与えられた画像を</a:t>
            </a:r>
            <a:r>
              <a:rPr lang="en-US" altLang="ja-JP" b="0" i="0" u="none" strike="noStrike">
                <a:solidFill>
                  <a:schemeClr val="tx1"/>
                </a:solidFill>
                <a:effectLst/>
                <a:latin typeface="Söhne"/>
              </a:rPr>
              <a:t>2</a:t>
            </a:r>
            <a:r>
              <a:rPr lang="ja-JP" altLang="en-US" b="0" i="0" u="none" strike="noStrike">
                <a:solidFill>
                  <a:schemeClr val="tx1"/>
                </a:solidFill>
                <a:effectLst/>
                <a:latin typeface="Söhne"/>
              </a:rPr>
              <a:t>次元配列として表現し、</a:t>
            </a:r>
            <a:r>
              <a:rPr lang="en-US" altLang="ja-JP" b="0" i="0" u="none" strike="noStrike">
                <a:solidFill>
                  <a:schemeClr val="tx1"/>
                </a:solidFill>
                <a:effectLst/>
                <a:latin typeface="Söhne"/>
              </a:rPr>
              <a:t>2</a:t>
            </a:r>
            <a:r>
              <a:rPr lang="ja-JP" altLang="en-US" b="0" i="0" u="none" strike="noStrike">
                <a:solidFill>
                  <a:schemeClr val="tx1"/>
                </a:solidFill>
                <a:effectLst/>
                <a:latin typeface="Söhne"/>
              </a:rPr>
              <a:t>次元離散フーリエ変換を用いて周波数領域に変換します。得られたスペクトルデータは画像中の周波数成分の振幅と位相を表す複素数の</a:t>
            </a:r>
            <a:r>
              <a:rPr lang="en-US" altLang="ja-JP" b="0" i="0" u="none" strike="noStrike">
                <a:solidFill>
                  <a:schemeClr val="tx1"/>
                </a:solidFill>
                <a:effectLst/>
                <a:latin typeface="Söhne"/>
              </a:rPr>
              <a:t>2</a:t>
            </a:r>
            <a:r>
              <a:rPr lang="ja-JP" altLang="en-US" b="0" i="0" u="none" strike="noStrike">
                <a:solidFill>
                  <a:schemeClr val="tx1"/>
                </a:solidFill>
                <a:effectLst/>
                <a:latin typeface="Söhne"/>
              </a:rPr>
              <a:t>次元配列で、画像の特徴やパターンを示します。重要なポイントは逆</a:t>
            </a:r>
            <a:r>
              <a:rPr lang="en-US" altLang="ja-JP" b="0" i="0" u="none" strike="noStrike">
                <a:solidFill>
                  <a:schemeClr val="tx1"/>
                </a:solidFill>
                <a:effectLst/>
                <a:latin typeface="Söhne"/>
              </a:rPr>
              <a:t>2</a:t>
            </a:r>
            <a:r>
              <a:rPr lang="ja-JP" altLang="en-US" b="0" i="0" u="none" strike="noStrike">
                <a:solidFill>
                  <a:schemeClr val="tx1"/>
                </a:solidFill>
                <a:effectLst/>
                <a:latin typeface="Söhne"/>
              </a:rPr>
              <a:t>次元フーリエ変換を使って周波数領域のデータを画像に戻すことができる点です。これによって元の画像を復元する際にスペクトルデータの振幅や位相情報を適切に組み合わせる必要があります。</a:t>
            </a:r>
            <a:endParaRPr lang="ja-JP" altLang="en-US">
              <a:solidFill>
                <a:schemeClr val="tx1"/>
              </a:solidFill>
            </a:endParaRPr>
          </a:p>
          <a:p>
            <a:endParaRPr lang="en-US">
              <a:solidFill>
                <a:schemeClr val="tx1"/>
              </a:solidFill>
              <a:latin typeface="Calibri"/>
              <a:cs typeface="Calibri"/>
            </a:endParaRPr>
          </a:p>
        </p:txBody>
      </p:sp>
      <p:sp>
        <p:nvSpPr>
          <p:cNvPr id="4" name="Slide Number Placeholder 3"/>
          <p:cNvSpPr>
            <a:spLocks noGrp="1"/>
          </p:cNvSpPr>
          <p:nvPr>
            <p:ph type="sldNum" sz="quarter" idx="5"/>
          </p:nvPr>
        </p:nvSpPr>
        <p:spPr/>
        <p:txBody>
          <a:bodyPr/>
          <a:lstStyle/>
          <a:p>
            <a:fld id="{C21E8B23-7D32-4448-8EE4-C85E20ACD260}" type="slidenum">
              <a:rPr kumimoji="1" lang="ja-JP" altLang="en-US" smtClean="0"/>
              <a:t>5</a:t>
            </a:fld>
            <a:endParaRPr kumimoji="1" lang="ja-JP" altLang="en-US"/>
          </a:p>
        </p:txBody>
      </p:sp>
    </p:spTree>
    <p:extLst>
      <p:ext uri="{BB962C8B-B14F-4D97-AF65-F5344CB8AC3E}">
        <p14:creationId xmlns:p14="http://schemas.microsoft.com/office/powerpoint/2010/main" val="2327879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今回私たちは</a:t>
            </a:r>
            <a:r>
              <a:rPr kumimoji="1" lang="ja-JP" altLang="en-US" b="0" i="0">
                <a:solidFill>
                  <a:srgbClr val="000000"/>
                </a:solidFill>
                <a:effectLst/>
                <a:latin typeface="Times New Roman" panose="02020603050405020304" pitchFamily="18" charset="0"/>
              </a:rPr>
              <a:t>基本的な</a:t>
            </a:r>
            <a:r>
              <a:rPr lang="ja-JP" altLang="en-US" b="0" i="0">
                <a:solidFill>
                  <a:srgbClr val="000000"/>
                </a:solidFill>
                <a:effectLst/>
                <a:latin typeface="Times New Roman" panose="02020603050405020304" pitchFamily="18" charset="0"/>
              </a:rPr>
              <a:t>信号（</a:t>
            </a:r>
            <a:r>
              <a:rPr lang="en" altLang="ja-JP" b="0" i="0">
                <a:solidFill>
                  <a:srgbClr val="000000"/>
                </a:solidFill>
                <a:effectLst/>
                <a:latin typeface="Times New Roman" panose="02020603050405020304" pitchFamily="18" charset="0"/>
              </a:rPr>
              <a:t>sample wave</a:t>
            </a:r>
            <a:r>
              <a:rPr lang="ja-JP" altLang="en" b="0" i="0">
                <a:solidFill>
                  <a:srgbClr val="000000"/>
                </a:solidFill>
                <a:effectLst/>
                <a:latin typeface="Times New Roman" panose="02020603050405020304" pitchFamily="18" charset="0"/>
              </a:rPr>
              <a:t>）</a:t>
            </a:r>
            <a:r>
              <a:rPr lang="ja-JP" altLang="en-US" b="0" i="0">
                <a:solidFill>
                  <a:srgbClr val="000000"/>
                </a:solidFill>
                <a:effectLst/>
                <a:latin typeface="Times New Roman" panose="02020603050405020304" pitchFamily="18" charset="0"/>
              </a:rPr>
              <a:t>、典型的な信号である矩形波（</a:t>
            </a:r>
            <a:r>
              <a:rPr lang="en" altLang="ja-JP" b="0" i="0">
                <a:solidFill>
                  <a:srgbClr val="000000"/>
                </a:solidFill>
                <a:effectLst/>
                <a:latin typeface="Times New Roman" panose="02020603050405020304" pitchFamily="18" charset="0"/>
              </a:rPr>
              <a:t>square wave</a:t>
            </a:r>
            <a:r>
              <a:rPr lang="ja-JP" altLang="en" b="0" i="0">
                <a:solidFill>
                  <a:srgbClr val="000000"/>
                </a:solidFill>
                <a:effectLst/>
                <a:latin typeface="Times New Roman" panose="02020603050405020304" pitchFamily="18" charset="0"/>
              </a:rPr>
              <a:t>）・</a:t>
            </a:r>
            <a:r>
              <a:rPr lang="ja-JP" altLang="en-US" b="0" i="0">
                <a:solidFill>
                  <a:srgbClr val="000000"/>
                </a:solidFill>
                <a:effectLst/>
                <a:latin typeface="Times New Roman" panose="02020603050405020304" pitchFamily="18" charset="0"/>
              </a:rPr>
              <a:t>三角波（</a:t>
            </a:r>
            <a:r>
              <a:rPr lang="en" altLang="ja-JP" b="0" i="0">
                <a:solidFill>
                  <a:srgbClr val="000000"/>
                </a:solidFill>
                <a:effectLst/>
                <a:latin typeface="Times New Roman" panose="02020603050405020304" pitchFamily="18" charset="0"/>
              </a:rPr>
              <a:t>triangle wave</a:t>
            </a:r>
            <a:r>
              <a:rPr lang="ja-JP" altLang="en" b="0" i="0">
                <a:solidFill>
                  <a:srgbClr val="000000"/>
                </a:solidFill>
                <a:effectLst/>
                <a:latin typeface="Times New Roman" panose="02020603050405020304" pitchFamily="18" charset="0"/>
              </a:rPr>
              <a:t>）・</a:t>
            </a:r>
            <a:r>
              <a:rPr lang="ja-JP" altLang="en-US" b="0" i="0">
                <a:solidFill>
                  <a:srgbClr val="000000"/>
                </a:solidFill>
                <a:effectLst/>
                <a:latin typeface="Times New Roman" panose="02020603050405020304" pitchFamily="18" charset="0"/>
              </a:rPr>
              <a:t>ノコギリ波（</a:t>
            </a:r>
            <a:r>
              <a:rPr lang="en" altLang="ja-JP" b="0" i="0">
                <a:solidFill>
                  <a:srgbClr val="000000"/>
                </a:solidFill>
                <a:effectLst/>
                <a:latin typeface="Times New Roman" panose="02020603050405020304" pitchFamily="18" charset="0"/>
              </a:rPr>
              <a:t>sawtooth wave</a:t>
            </a:r>
            <a:r>
              <a:rPr lang="ja-JP" altLang="en" b="0" i="0">
                <a:solidFill>
                  <a:srgbClr val="000000"/>
                </a:solidFill>
                <a:effectLst/>
                <a:latin typeface="Times New Roman" panose="02020603050405020304" pitchFamily="18" charset="0"/>
              </a:rPr>
              <a:t>）・</a:t>
            </a:r>
            <a:r>
              <a:rPr lang="ja-JP" altLang="en-US" b="0" i="0">
                <a:solidFill>
                  <a:srgbClr val="000000"/>
                </a:solidFill>
                <a:effectLst/>
                <a:latin typeface="Times New Roman" panose="02020603050405020304" pitchFamily="18" charset="0"/>
              </a:rPr>
              <a:t>低周波から高周波までの全域が含まれる波（</a:t>
            </a:r>
            <a:r>
              <a:rPr lang="en" altLang="ja-JP" b="0" i="0">
                <a:solidFill>
                  <a:srgbClr val="000000"/>
                </a:solidFill>
                <a:effectLst/>
                <a:latin typeface="Times New Roman" panose="02020603050405020304" pitchFamily="18" charset="0"/>
              </a:rPr>
              <a:t>chirp signal</a:t>
            </a:r>
            <a:r>
              <a:rPr lang="ja-JP" altLang="en" b="0" i="0">
                <a:solidFill>
                  <a:srgbClr val="000000"/>
                </a:solidFill>
                <a:effectLst/>
                <a:latin typeface="Times New Roman" panose="02020603050405020304" pitchFamily="18" charset="0"/>
              </a:rPr>
              <a:t>：</a:t>
            </a:r>
            <a:r>
              <a:rPr lang="ja-JP" altLang="en-US" b="0" i="0">
                <a:solidFill>
                  <a:srgbClr val="000000"/>
                </a:solidFill>
                <a:effectLst/>
                <a:latin typeface="Times New Roman" panose="02020603050405020304" pitchFamily="18" charset="0"/>
              </a:rPr>
              <a:t>チャープ信号）などを離散データとして作り、それらに対して離散フーリエ変換を施してフーリエ変換の結果であるパワースペクトルを編集することで、逆フーリエ変換を施した復元データ（復元画像）を調整できる機能を組み込むように作りました。ここにおいて</a:t>
            </a:r>
            <a:r>
              <a:rPr lang="ja-JP" altLang="en-US" b="0" i="0" u="none" strike="noStrike">
                <a:solidFill>
                  <a:srgbClr val="D1D5DB"/>
                </a:solidFill>
                <a:effectLst/>
                <a:latin typeface="Söhne"/>
              </a:rPr>
              <a:t>パワースペクトルとは、フーリエ変換によって得られる信号や画像の周波数成分のエネルギー分布を表すスペクトルです。</a:t>
            </a:r>
            <a:endParaRPr kumimoji="1" lang="ja-JP" altLang="en-US"/>
          </a:p>
        </p:txBody>
      </p:sp>
      <p:sp>
        <p:nvSpPr>
          <p:cNvPr id="4" name="スライド番号プレースホルダー 3"/>
          <p:cNvSpPr>
            <a:spLocks noGrp="1"/>
          </p:cNvSpPr>
          <p:nvPr>
            <p:ph type="sldNum" sz="quarter" idx="5"/>
          </p:nvPr>
        </p:nvSpPr>
        <p:spPr/>
        <p:txBody>
          <a:bodyPr/>
          <a:lstStyle/>
          <a:p>
            <a:fld id="{C21E8B23-7D32-4448-8EE4-C85E20ACD260}" type="slidenum">
              <a:rPr kumimoji="1" lang="ja-JP" altLang="en-US" smtClean="0"/>
              <a:t>6</a:t>
            </a:fld>
            <a:endParaRPr kumimoji="1" lang="ja-JP" altLang="en-US"/>
          </a:p>
        </p:txBody>
      </p:sp>
    </p:spTree>
    <p:extLst>
      <p:ext uri="{BB962C8B-B14F-4D97-AF65-F5344CB8AC3E}">
        <p14:creationId xmlns:p14="http://schemas.microsoft.com/office/powerpoint/2010/main" val="3395853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u="none" strike="noStrike">
                <a:solidFill>
                  <a:schemeClr val="tx1"/>
                </a:solidFill>
                <a:effectLst/>
                <a:latin typeface="Söhne"/>
              </a:rPr>
              <a:t>矩形波をフーリエ変換すると、</a:t>
            </a:r>
            <a:r>
              <a:rPr lang="ja-JP" altLang="en-US" b="0" i="0" u="none" strike="noStrike">
                <a:solidFill>
                  <a:schemeClr val="tx1"/>
                </a:solidFill>
                <a:effectLst/>
                <a:latin typeface="+mn-lt"/>
              </a:rPr>
              <a:t>特徴的な周波数成分のスペクトルが現れます。矩形波は周期的な波形であり、フーリエ変換によってその周波数成分が解析されるため、特定の周波数でピークが現れます。矩形波の周期を</a:t>
            </a:r>
            <a:r>
              <a:rPr lang="en" altLang="ja-JP" b="0" i="0" u="none" strike="noStrike">
                <a:solidFill>
                  <a:schemeClr val="tx1"/>
                </a:solidFill>
                <a:effectLst/>
                <a:latin typeface="+mn-lt"/>
              </a:rPr>
              <a:t>T</a:t>
            </a:r>
            <a:r>
              <a:rPr lang="ja-JP" altLang="en-US" b="0" i="0" u="none" strike="noStrike">
                <a:solidFill>
                  <a:schemeClr val="tx1"/>
                </a:solidFill>
                <a:effectLst/>
                <a:latin typeface="+mn-lt"/>
              </a:rPr>
              <a:t>とし、振幅を</a:t>
            </a:r>
            <a:r>
              <a:rPr lang="en-US" altLang="ja-JP" b="0" i="0" u="none" strike="noStrike">
                <a:solidFill>
                  <a:schemeClr val="tx1"/>
                </a:solidFill>
                <a:effectLst/>
                <a:latin typeface="+mn-lt"/>
              </a:rPr>
              <a:t>1</a:t>
            </a:r>
            <a:r>
              <a:rPr lang="ja-JP" altLang="en-US" b="0" i="0" u="none" strike="noStrike">
                <a:solidFill>
                  <a:schemeClr val="tx1"/>
                </a:solidFill>
                <a:effectLst/>
                <a:latin typeface="+mn-lt"/>
              </a:rPr>
              <a:t>とすると、矩形波の数学的表現は右上のようになります。これをフーリエ変換すると</a:t>
            </a:r>
            <a:r>
              <a:rPr lang="ja-JP" altLang="en-US" b="0" i="1" u="none" strike="noStrike">
                <a:solidFill>
                  <a:schemeClr val="tx1"/>
                </a:solidFill>
                <a:effectLst/>
                <a:latin typeface="+mn-lt"/>
              </a:rPr>
              <a:t>このようになります。</a:t>
            </a:r>
            <a:r>
              <a:rPr lang="en-US" altLang="ja-JP" b="0" i="1" u="none" strike="noStrike">
                <a:solidFill>
                  <a:schemeClr val="tx1"/>
                </a:solidFill>
                <a:effectLst/>
                <a:latin typeface="+mn-lt"/>
              </a:rPr>
              <a:t>(</a:t>
            </a:r>
            <a:r>
              <a:rPr lang="ja-JP" altLang="en-US" b="0" i="1" u="none" strike="noStrike">
                <a:solidFill>
                  <a:schemeClr val="tx1"/>
                </a:solidFill>
                <a:effectLst/>
                <a:latin typeface="+mn-lt"/>
              </a:rPr>
              <a:t>ちゃんと式言って</a:t>
            </a:r>
            <a:r>
              <a:rPr lang="en-US" altLang="ja-JP" b="0" i="1" u="none" strike="noStrike">
                <a:solidFill>
                  <a:schemeClr val="tx1"/>
                </a:solidFill>
                <a:effectLst/>
                <a:latin typeface="+mn-lt"/>
              </a:rPr>
              <a:t>)</a:t>
            </a:r>
            <a:r>
              <a:rPr lang="ja-JP" altLang="en-US" b="0" i="1" u="none" strike="noStrike">
                <a:solidFill>
                  <a:schemeClr val="tx1"/>
                </a:solidFill>
                <a:effectLst/>
                <a:latin typeface="+mn-lt"/>
              </a:rPr>
              <a:t>　</a:t>
            </a:r>
            <a:r>
              <a:rPr lang="ja-JP" altLang="en-US" b="0" i="0" u="none" strike="noStrike">
                <a:solidFill>
                  <a:schemeClr val="tx1"/>
                </a:solidFill>
                <a:effectLst/>
                <a:latin typeface="Söhne"/>
              </a:rPr>
              <a:t>ここで、</a:t>
            </a:r>
            <a:r>
              <a:rPr lang="en" altLang="ja-JP" b="0" i="0" u="none" strike="noStrike">
                <a:solidFill>
                  <a:schemeClr val="tx1"/>
                </a:solidFill>
                <a:effectLst/>
                <a:latin typeface="KaTeX_Main"/>
              </a:rPr>
              <a:t>F(</a:t>
            </a:r>
            <a:r>
              <a:rPr lang="el-GR" altLang="ja-JP" b="0" i="0" u="none" strike="noStrike">
                <a:solidFill>
                  <a:schemeClr val="tx1"/>
                </a:solidFill>
                <a:effectLst/>
                <a:latin typeface="KaTeX_Main"/>
              </a:rPr>
              <a:t>ω)</a:t>
            </a:r>
            <a:r>
              <a:rPr lang="ja-JP" altLang="en-US" b="0" i="0" u="none" strike="noStrike">
                <a:solidFill>
                  <a:schemeClr val="tx1"/>
                </a:solidFill>
                <a:effectLst/>
                <a:latin typeface="Söhne"/>
              </a:rPr>
              <a:t>はフーリエ変換後の周波数スペクトルを表し、</a:t>
            </a:r>
            <a:r>
              <a:rPr lang="el-GR" altLang="ja-JP" b="0" i="0" u="none" strike="noStrike">
                <a:solidFill>
                  <a:schemeClr val="tx1"/>
                </a:solidFill>
                <a:effectLst/>
                <a:latin typeface="KaTeX_Main"/>
              </a:rPr>
              <a:t>ω</a:t>
            </a:r>
            <a:r>
              <a:rPr lang="ja-JP" altLang="en-US" b="0" i="0" u="none" strike="noStrike">
                <a:solidFill>
                  <a:schemeClr val="tx1"/>
                </a:solidFill>
                <a:effectLst/>
                <a:latin typeface="Söhne"/>
              </a:rPr>
              <a:t>は角周波数（ラジアン</a:t>
            </a:r>
            <a:r>
              <a:rPr lang="en-US" altLang="ja-JP" b="0" i="0" u="none" strike="noStrike">
                <a:solidFill>
                  <a:schemeClr val="tx1"/>
                </a:solidFill>
                <a:effectLst/>
                <a:latin typeface="Söhne"/>
              </a:rPr>
              <a:t>/</a:t>
            </a:r>
            <a:r>
              <a:rPr lang="ja-JP" altLang="en-US" b="0" i="0" u="none" strike="noStrike">
                <a:solidFill>
                  <a:schemeClr val="tx1"/>
                </a:solidFill>
                <a:effectLst/>
                <a:latin typeface="Söhne"/>
              </a:rPr>
              <a:t>秒）を表します。実部はこのように、虚部は</a:t>
            </a:r>
            <a:r>
              <a:rPr lang="en-US" altLang="ja-JP" b="0" i="0" u="none" strike="noStrike">
                <a:solidFill>
                  <a:schemeClr val="tx1"/>
                </a:solidFill>
                <a:effectLst/>
                <a:latin typeface="Söhne"/>
              </a:rPr>
              <a:t>0</a:t>
            </a:r>
            <a:r>
              <a:rPr lang="ja-JP" altLang="en-US" b="0" i="0" u="none" strike="noStrike">
                <a:solidFill>
                  <a:schemeClr val="tx1"/>
                </a:solidFill>
                <a:effectLst/>
                <a:latin typeface="Söhne"/>
              </a:rPr>
              <a:t>となります。これらの式から分かるように、矩形波のフーリエ変換の実部は正の実数の成分を持ち、虚部はゼロです。つまり矩形波のフーリエ変換では、</a:t>
            </a:r>
            <a:r>
              <a:rPr lang="en-US" altLang="ja-JP" b="0" i="0" u="none" strike="noStrike" err="1">
                <a:solidFill>
                  <a:schemeClr val="tx1"/>
                </a:solidFill>
                <a:effectLst/>
                <a:latin typeface="Söhne"/>
              </a:rPr>
              <a:t>ω</a:t>
            </a:r>
            <a:r>
              <a:rPr lang="ja-JP" altLang="en-US" b="0" i="0" u="none" strike="noStrike">
                <a:solidFill>
                  <a:schemeClr val="tx1"/>
                </a:solidFill>
                <a:effectLst/>
                <a:latin typeface="Söhne"/>
              </a:rPr>
              <a:t>・</a:t>
            </a:r>
            <a:r>
              <a:rPr lang="en-US" altLang="ja-JP" b="0" i="0" u="none" strike="noStrike">
                <a:solidFill>
                  <a:schemeClr val="tx1"/>
                </a:solidFill>
                <a:effectLst/>
                <a:latin typeface="Söhne"/>
              </a:rPr>
              <a:t>T/2=k</a:t>
            </a:r>
            <a:r>
              <a:rPr lang="ja-JP" altLang="en-US" b="0" i="0" u="none" strike="noStrike">
                <a:solidFill>
                  <a:schemeClr val="tx1"/>
                </a:solidFill>
                <a:effectLst/>
                <a:latin typeface="Söhne"/>
              </a:rPr>
              <a:t>・</a:t>
            </a:r>
            <a:r>
              <a:rPr lang="en-US" altLang="ja-JP" b="0" i="0" u="none" strike="noStrike">
                <a:solidFill>
                  <a:schemeClr val="tx1"/>
                </a:solidFill>
                <a:effectLst/>
                <a:latin typeface="Söhne"/>
              </a:rPr>
              <a:t>π</a:t>
            </a:r>
            <a:r>
              <a:rPr lang="ja-JP" altLang="el-GR" b="0" i="0" u="none" strike="noStrike">
                <a:solidFill>
                  <a:schemeClr val="tx1"/>
                </a:solidFill>
                <a:effectLst/>
                <a:latin typeface="Söhne"/>
              </a:rPr>
              <a:t>（</a:t>
            </a:r>
            <a:r>
              <a:rPr lang="ja-JP" altLang="en-US" b="0" i="0" u="none" strike="noStrike">
                <a:solidFill>
                  <a:schemeClr val="tx1"/>
                </a:solidFill>
                <a:effectLst/>
                <a:latin typeface="Söhne"/>
              </a:rPr>
              <a:t>ここで</a:t>
            </a:r>
            <a:r>
              <a:rPr lang="en" altLang="ja-JP" b="0" i="0" u="none" strike="noStrike">
                <a:solidFill>
                  <a:schemeClr val="tx1"/>
                </a:solidFill>
                <a:effectLst/>
                <a:latin typeface="KaTeX_Main"/>
              </a:rPr>
              <a:t>k</a:t>
            </a:r>
            <a:r>
              <a:rPr lang="ja-JP" altLang="en-US" b="0" i="0" u="none" strike="noStrike">
                <a:solidFill>
                  <a:schemeClr val="tx1"/>
                </a:solidFill>
                <a:effectLst/>
                <a:latin typeface="Söhne"/>
              </a:rPr>
              <a:t>は整数）のときにピークが現れます。つまり周波数が整数の倍数となるところでピークが発生します。この特性により、矩形波の周波数スペクトルは、基本周波数（最も低い周波数）とその全体数倍の周波数成分を持つことになります。基本周波数成分の振幅が最も大きく、その倍数の周波数成分に対して振幅は次第に小さくなっていきます。矩形波のフーリエ変換結果は、このような周波数成分の特性を持つため、特定の周波数を持つ波形を分析するのに役立ちます。</a:t>
            </a:r>
            <a:endParaRPr lang="en-US" altLang="ja-JP" b="0" i="0" u="none" strike="noStrike">
              <a:solidFill>
                <a:schemeClr val="tx1"/>
              </a:solidFill>
              <a:effectLst/>
              <a:latin typeface="Söhne"/>
            </a:endParaRPr>
          </a:p>
          <a:p>
            <a:pPr algn="l"/>
            <a:endParaRPr lang="en-US" altLang="ja-JP" b="0" i="0" u="none" strike="noStrike">
              <a:solidFill>
                <a:srgbClr val="D1D5DB"/>
              </a:solidFill>
              <a:effectLst/>
              <a:latin typeface="Söhne"/>
            </a:endParaRPr>
          </a:p>
          <a:p>
            <a:endParaRPr lang="en-US" altLang="ja-JP" b="0" i="1" u="none" strike="noStrike">
              <a:solidFill>
                <a:srgbClr val="D1D5DB"/>
              </a:solidFill>
              <a:effectLst/>
              <a:latin typeface="+mn-lt"/>
            </a:endParaRPr>
          </a:p>
          <a:p>
            <a:br>
              <a:rPr lang="ja-JP" altLang="en-US">
                <a:latin typeface="+mn-lt"/>
              </a:rPr>
            </a:br>
            <a:endParaRPr lang="en-US" altLang="ja-JP">
              <a:latin typeface="+mn-lt"/>
            </a:endParaRPr>
          </a:p>
          <a:p>
            <a:endParaRPr kumimoji="1" lang="en-US" altLang="ja-JP">
              <a:latin typeface="+mn-lt"/>
            </a:endParaRPr>
          </a:p>
        </p:txBody>
      </p:sp>
      <p:sp>
        <p:nvSpPr>
          <p:cNvPr id="4" name="スライド番号プレースホルダー 3"/>
          <p:cNvSpPr>
            <a:spLocks noGrp="1"/>
          </p:cNvSpPr>
          <p:nvPr>
            <p:ph type="sldNum" sz="quarter" idx="5"/>
          </p:nvPr>
        </p:nvSpPr>
        <p:spPr/>
        <p:txBody>
          <a:bodyPr/>
          <a:lstStyle/>
          <a:p>
            <a:fld id="{C21E8B23-7D32-4448-8EE4-C85E20ACD260}" type="slidenum">
              <a:rPr kumimoji="1" lang="ja-JP" altLang="en-US" smtClean="0"/>
              <a:t>7</a:t>
            </a:fld>
            <a:endParaRPr kumimoji="1" lang="ja-JP" altLang="en-US"/>
          </a:p>
        </p:txBody>
      </p:sp>
    </p:spTree>
    <p:extLst>
      <p:ext uri="{BB962C8B-B14F-4D97-AF65-F5344CB8AC3E}">
        <p14:creationId xmlns:p14="http://schemas.microsoft.com/office/powerpoint/2010/main" val="1476591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u="none" strike="noStrike">
                <a:solidFill>
                  <a:schemeClr val="tx1"/>
                </a:solidFill>
                <a:effectLst/>
                <a:latin typeface="Söhne"/>
              </a:rPr>
              <a:t>パワースペクトルは周波数成分の振幅の絶対値の</a:t>
            </a:r>
            <a:r>
              <a:rPr lang="en-US" altLang="ja-JP" b="0" i="0" u="none" strike="noStrike">
                <a:solidFill>
                  <a:schemeClr val="tx1"/>
                </a:solidFill>
                <a:effectLst/>
                <a:latin typeface="Söhne"/>
              </a:rPr>
              <a:t>2</a:t>
            </a:r>
            <a:r>
              <a:rPr lang="ja-JP" altLang="en-US" b="0" i="0" u="none" strike="noStrike">
                <a:solidFill>
                  <a:schemeClr val="tx1"/>
                </a:solidFill>
                <a:effectLst/>
                <a:latin typeface="Söhne"/>
              </a:rPr>
              <a:t>乗を取ることで得られ、非負の実数となります。一般的に対数スケールで表示され、より広い周波数範囲を視覚的に把握することが可能です。</a:t>
            </a:r>
            <a:endParaRPr lang="en-US" altLang="ja-JP" b="0" i="0" u="none" strike="noStrike">
              <a:solidFill>
                <a:schemeClr val="tx1"/>
              </a:solidFill>
              <a:effectLst/>
              <a:latin typeface="Söhne"/>
            </a:endParaRPr>
          </a:p>
          <a:p>
            <a:r>
              <a:rPr kumimoji="1" lang="ja-JP" altLang="en-US" b="0" i="0" u="none" strike="noStrike">
                <a:solidFill>
                  <a:schemeClr val="tx1"/>
                </a:solidFill>
                <a:effectLst/>
                <a:latin typeface="Söhne"/>
              </a:rPr>
              <a:t>次に</a:t>
            </a:r>
            <a:r>
              <a:rPr lang="ja-JP" altLang="en-US" b="0" i="0" u="none" strike="noStrike">
                <a:solidFill>
                  <a:schemeClr val="tx1"/>
                </a:solidFill>
                <a:effectLst/>
                <a:latin typeface="Söhne"/>
              </a:rPr>
              <a:t>パワースペクトルの利用方法についてお話しします。パワースペクトルは、周波数特性を理解するために使用されます。特定の周波数帯域の強さやエネルギーの分布を把握することで、信号の周期性や特徴を分析することができます。例えば、音声処理では音声信号のパワースペクトルを解析して、音声の音高やスペクトログラムを表示します。またパワースペクトルを利用して特定の周波数帯域の成分を除去するフィルタリング処理が行われます。特定の周波数帯域のノイズを除去したり、特定の周波数成分を強調したりすることが可能です。</a:t>
            </a:r>
            <a:endParaRPr lang="en-US" altLang="ja-JP" b="0" i="0" u="none" strike="noStrike">
              <a:solidFill>
                <a:schemeClr val="tx1"/>
              </a:solidFill>
              <a:effectLst/>
              <a:latin typeface="Söhne"/>
            </a:endParaRPr>
          </a:p>
          <a:p>
            <a:endParaRPr kumimoji="1" lang="en-US" altLang="ja-JP" b="0" i="0" u="none" strike="noStrike">
              <a:solidFill>
                <a:schemeClr val="tx1"/>
              </a:solidFill>
              <a:effectLst/>
              <a:latin typeface="Söhne"/>
            </a:endParaRPr>
          </a:p>
          <a:p>
            <a:r>
              <a:rPr kumimoji="1" lang="ja-JP" altLang="en-US">
                <a:solidFill>
                  <a:schemeClr val="tx1"/>
                </a:solidFill>
              </a:rPr>
              <a:t>フーリエ変換を行うと</a:t>
            </a:r>
            <a:r>
              <a:rPr lang="ja-JP" altLang="en-US" b="0" i="0" u="none" strike="noStrike">
                <a:solidFill>
                  <a:schemeClr val="tx1"/>
                </a:solidFill>
                <a:effectLst/>
                <a:latin typeface="Söhne"/>
              </a:rPr>
              <a:t>複素数の形式で表された周波数成分が得られます。フーリエ変換によって得られる複素数の実部と虚部は、それぞれ余弦波と正弦波の周波数成分に対応しています。実部は余弦波の成分を表し、振幅と位相の情報を持ちます。虚部は正弦波の成分を表し、振幅と位相の情報を持ちます。これらの情報を組み合わせることで、元の信号の周波数成分や特性を理解することができます。</a:t>
            </a:r>
            <a:endParaRPr lang="en-US" altLang="ja-JP" b="0" i="0" u="none" strike="noStrike">
              <a:solidFill>
                <a:schemeClr val="tx1"/>
              </a:solidFill>
              <a:effectLst/>
              <a:latin typeface="Söhne"/>
            </a:endParaRPr>
          </a:p>
          <a:p>
            <a:endParaRPr kumimoji="1" lang="en-US" altLang="ja-JP" b="0" i="0" u="none" strike="noStrike">
              <a:solidFill>
                <a:schemeClr val="tx1"/>
              </a:solidFill>
              <a:effectLst/>
              <a:latin typeface="Söhne"/>
            </a:endParaRPr>
          </a:p>
          <a:p>
            <a:endParaRPr kumimoji="1" lang="en-US" altLang="ja-JP" b="0" i="0" u="none" strike="noStrike">
              <a:solidFill>
                <a:schemeClr val="tx1"/>
              </a:solidFill>
              <a:effectLst/>
              <a:latin typeface="Söhne"/>
            </a:endParaRPr>
          </a:p>
        </p:txBody>
      </p:sp>
      <p:sp>
        <p:nvSpPr>
          <p:cNvPr id="4" name="スライド番号プレースホルダー 3"/>
          <p:cNvSpPr>
            <a:spLocks noGrp="1"/>
          </p:cNvSpPr>
          <p:nvPr>
            <p:ph type="sldNum" sz="quarter" idx="5"/>
          </p:nvPr>
        </p:nvSpPr>
        <p:spPr/>
        <p:txBody>
          <a:bodyPr/>
          <a:lstStyle/>
          <a:p>
            <a:fld id="{C21E8B23-7D32-4448-8EE4-C85E20ACD260}" type="slidenum">
              <a:rPr kumimoji="1" lang="ja-JP" altLang="en-US" smtClean="0"/>
              <a:t>8</a:t>
            </a:fld>
            <a:endParaRPr kumimoji="1" lang="ja-JP" altLang="en-US"/>
          </a:p>
        </p:txBody>
      </p:sp>
    </p:spTree>
    <p:extLst>
      <p:ext uri="{BB962C8B-B14F-4D97-AF65-F5344CB8AC3E}">
        <p14:creationId xmlns:p14="http://schemas.microsoft.com/office/powerpoint/2010/main" val="1708593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indent="-215900" rtl="0">
              <a:spcBef>
                <a:spcPts val="0"/>
              </a:spcBef>
              <a:spcAft>
                <a:spcPts val="0"/>
              </a:spcAft>
            </a:pPr>
            <a:r>
              <a:rPr lang="ja-JP" altLang="en-US" sz="1800" b="0" i="0" u="none" strike="noStrike">
                <a:solidFill>
                  <a:schemeClr val="tx1"/>
                </a:solidFill>
                <a:effectLst/>
                <a:latin typeface="+mn-lt"/>
                <a:ea typeface="游ゴシック"/>
              </a:rPr>
              <a:t>私たちが開発したプログラムではバタフライ演算を用いて高速フーリエ変換を行いました。バタフライ演算は、フーリエ変換の計算過程で複素数の乗算や加算を行う部分を効率的に実行するためのアルゴリズムです。通常のフーリエ変換では、乗算や加算の回数が信号のデータサイズに比例して増加しますが、バタフライ演算を使用することで計算量を削減することができます。バタフライ演算では、デー</a:t>
            </a:r>
            <a:r>
              <a:rPr lang="ja-JP" altLang="en-US" sz="1800">
                <a:ea typeface="游ゴシック"/>
              </a:rPr>
              <a:t>タを複素数のペアとして扱い、それらのペアに対して同時に乗算や加算を行います。データを分割していき、簡単な計算にすることで高速化を実現しています。データ分割の際にデータの形に制約はありますが、次に説明する対話的な編集のためには必要な機能になります。</a:t>
            </a:r>
            <a:endParaRPr lang="ja-JP" altLang="en-US" sz="1800" b="0" i="0" u="none" strike="noStrike">
              <a:solidFill>
                <a:schemeClr val="tx1"/>
              </a:solidFill>
              <a:effectLst/>
              <a:latin typeface="+mn-lt"/>
              <a:ea typeface="游ゴシック"/>
            </a:endParaRPr>
          </a:p>
        </p:txBody>
      </p:sp>
      <p:sp>
        <p:nvSpPr>
          <p:cNvPr id="4" name="スライド番号プレースホルダー 3"/>
          <p:cNvSpPr>
            <a:spLocks noGrp="1"/>
          </p:cNvSpPr>
          <p:nvPr>
            <p:ph type="sldNum" sz="quarter" idx="5"/>
          </p:nvPr>
        </p:nvSpPr>
        <p:spPr/>
        <p:txBody>
          <a:bodyPr/>
          <a:lstStyle/>
          <a:p>
            <a:fld id="{C21E8B23-7D32-4448-8EE4-C85E20ACD260}" type="slidenum">
              <a:rPr kumimoji="1" lang="ja-JP" altLang="en-US" smtClean="0"/>
              <a:t>9</a:t>
            </a:fld>
            <a:endParaRPr kumimoji="1" lang="ja-JP" altLang="en-US"/>
          </a:p>
        </p:txBody>
      </p:sp>
    </p:spTree>
    <p:extLst>
      <p:ext uri="{BB962C8B-B14F-4D97-AF65-F5344CB8AC3E}">
        <p14:creationId xmlns:p14="http://schemas.microsoft.com/office/powerpoint/2010/main" val="154265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7571DE-F404-64FD-66CE-4331CBD9E2C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D09F8D6-BD0B-FD02-06C1-8C88E9FF80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7FDA787-0578-57C7-057C-F4DF36FA5B8F}"/>
              </a:ext>
            </a:extLst>
          </p:cNvPr>
          <p:cNvSpPr>
            <a:spLocks noGrp="1"/>
          </p:cNvSpPr>
          <p:nvPr>
            <p:ph type="dt" sz="half" idx="10"/>
          </p:nvPr>
        </p:nvSpPr>
        <p:spPr/>
        <p:txBody>
          <a:bodyPr/>
          <a:lstStyle/>
          <a:p>
            <a:fld id="{FED585B7-B41E-B94A-9795-1EAA23AF9933}" type="datetimeFigureOut">
              <a:rPr kumimoji="1" lang="ja-JP" altLang="en-US" smtClean="0"/>
              <a:t>2023/7/24</a:t>
            </a:fld>
            <a:endParaRPr kumimoji="1" lang="ja-JP" altLang="en-US"/>
          </a:p>
        </p:txBody>
      </p:sp>
      <p:sp>
        <p:nvSpPr>
          <p:cNvPr id="5" name="フッター プレースホルダー 4">
            <a:extLst>
              <a:ext uri="{FF2B5EF4-FFF2-40B4-BE49-F238E27FC236}">
                <a16:creationId xmlns:a16="http://schemas.microsoft.com/office/drawing/2014/main" id="{89ACC9DC-24D9-C4C7-1501-AD6CA4E0DF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7AD4B9-665A-E005-D324-90BF4E7C84C3}"/>
              </a:ext>
            </a:extLst>
          </p:cNvPr>
          <p:cNvSpPr>
            <a:spLocks noGrp="1"/>
          </p:cNvSpPr>
          <p:nvPr>
            <p:ph type="sldNum" sz="quarter" idx="12"/>
          </p:nvPr>
        </p:nvSpPr>
        <p:spPr/>
        <p:txBody>
          <a:bodyPr/>
          <a:lstStyle/>
          <a:p>
            <a:fld id="{E43DEB25-A87E-AB42-9C88-06A9AAABD066}" type="slidenum">
              <a:rPr kumimoji="1" lang="ja-JP" altLang="en-US" smtClean="0"/>
              <a:t>‹#›</a:t>
            </a:fld>
            <a:endParaRPr kumimoji="1" lang="ja-JP" altLang="en-US"/>
          </a:p>
        </p:txBody>
      </p:sp>
    </p:spTree>
    <p:extLst>
      <p:ext uri="{BB962C8B-B14F-4D97-AF65-F5344CB8AC3E}">
        <p14:creationId xmlns:p14="http://schemas.microsoft.com/office/powerpoint/2010/main" val="985295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3F8DDA-64E2-08CF-9EAA-C83C83A4DA7F}"/>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7A9DFC2-3352-7E2B-E73F-D64FAB6144C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15941F8-B5BF-D7F9-346B-91D28236C49D}"/>
              </a:ext>
            </a:extLst>
          </p:cNvPr>
          <p:cNvSpPr>
            <a:spLocks noGrp="1"/>
          </p:cNvSpPr>
          <p:nvPr>
            <p:ph type="dt" sz="half" idx="10"/>
          </p:nvPr>
        </p:nvSpPr>
        <p:spPr/>
        <p:txBody>
          <a:bodyPr/>
          <a:lstStyle/>
          <a:p>
            <a:fld id="{FED585B7-B41E-B94A-9795-1EAA23AF9933}" type="datetimeFigureOut">
              <a:rPr kumimoji="1" lang="ja-JP" altLang="en-US" smtClean="0"/>
              <a:t>2023/7/24</a:t>
            </a:fld>
            <a:endParaRPr kumimoji="1" lang="ja-JP" altLang="en-US"/>
          </a:p>
        </p:txBody>
      </p:sp>
      <p:sp>
        <p:nvSpPr>
          <p:cNvPr id="5" name="フッター プレースホルダー 4">
            <a:extLst>
              <a:ext uri="{FF2B5EF4-FFF2-40B4-BE49-F238E27FC236}">
                <a16:creationId xmlns:a16="http://schemas.microsoft.com/office/drawing/2014/main" id="{783EC16C-4822-776D-A595-653495744B7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ED30A7F-6E2F-A05B-3BE1-D8858204FBF4}"/>
              </a:ext>
            </a:extLst>
          </p:cNvPr>
          <p:cNvSpPr>
            <a:spLocks noGrp="1"/>
          </p:cNvSpPr>
          <p:nvPr>
            <p:ph type="sldNum" sz="quarter" idx="12"/>
          </p:nvPr>
        </p:nvSpPr>
        <p:spPr/>
        <p:txBody>
          <a:bodyPr/>
          <a:lstStyle/>
          <a:p>
            <a:fld id="{E43DEB25-A87E-AB42-9C88-06A9AAABD066}" type="slidenum">
              <a:rPr kumimoji="1" lang="ja-JP" altLang="en-US" smtClean="0"/>
              <a:t>‹#›</a:t>
            </a:fld>
            <a:endParaRPr kumimoji="1" lang="ja-JP" altLang="en-US"/>
          </a:p>
        </p:txBody>
      </p:sp>
    </p:spTree>
    <p:extLst>
      <p:ext uri="{BB962C8B-B14F-4D97-AF65-F5344CB8AC3E}">
        <p14:creationId xmlns:p14="http://schemas.microsoft.com/office/powerpoint/2010/main" val="2604253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6340724-1D37-BAE8-27CA-4A8588AA335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6FA9573-31E5-8E1E-8287-DDD20D69F78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624393E-4644-C2D8-1C64-CD2E431558D7}"/>
              </a:ext>
            </a:extLst>
          </p:cNvPr>
          <p:cNvSpPr>
            <a:spLocks noGrp="1"/>
          </p:cNvSpPr>
          <p:nvPr>
            <p:ph type="dt" sz="half" idx="10"/>
          </p:nvPr>
        </p:nvSpPr>
        <p:spPr/>
        <p:txBody>
          <a:bodyPr/>
          <a:lstStyle/>
          <a:p>
            <a:fld id="{FED585B7-B41E-B94A-9795-1EAA23AF9933}" type="datetimeFigureOut">
              <a:rPr kumimoji="1" lang="ja-JP" altLang="en-US" smtClean="0"/>
              <a:t>2023/7/24</a:t>
            </a:fld>
            <a:endParaRPr kumimoji="1" lang="ja-JP" altLang="en-US"/>
          </a:p>
        </p:txBody>
      </p:sp>
      <p:sp>
        <p:nvSpPr>
          <p:cNvPr id="5" name="フッター プレースホルダー 4">
            <a:extLst>
              <a:ext uri="{FF2B5EF4-FFF2-40B4-BE49-F238E27FC236}">
                <a16:creationId xmlns:a16="http://schemas.microsoft.com/office/drawing/2014/main" id="{37C805A8-A7B4-4BA8-399A-4EFB7C50F8B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B1C2CF-0BE0-E0F5-4419-01697E59AC02}"/>
              </a:ext>
            </a:extLst>
          </p:cNvPr>
          <p:cNvSpPr>
            <a:spLocks noGrp="1"/>
          </p:cNvSpPr>
          <p:nvPr>
            <p:ph type="sldNum" sz="quarter" idx="12"/>
          </p:nvPr>
        </p:nvSpPr>
        <p:spPr/>
        <p:txBody>
          <a:bodyPr/>
          <a:lstStyle/>
          <a:p>
            <a:fld id="{E43DEB25-A87E-AB42-9C88-06A9AAABD066}" type="slidenum">
              <a:rPr kumimoji="1" lang="ja-JP" altLang="en-US" smtClean="0"/>
              <a:t>‹#›</a:t>
            </a:fld>
            <a:endParaRPr kumimoji="1" lang="ja-JP" altLang="en-US"/>
          </a:p>
        </p:txBody>
      </p:sp>
    </p:spTree>
    <p:extLst>
      <p:ext uri="{BB962C8B-B14F-4D97-AF65-F5344CB8AC3E}">
        <p14:creationId xmlns:p14="http://schemas.microsoft.com/office/powerpoint/2010/main" val="2676078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6E369A-8910-CBCD-A300-B0254AD7EED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BE3CDF7-1FA7-73BA-DE86-58EF0AEAB02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6F99A0D-4768-F1BA-9968-4A751386E730}"/>
              </a:ext>
            </a:extLst>
          </p:cNvPr>
          <p:cNvSpPr>
            <a:spLocks noGrp="1"/>
          </p:cNvSpPr>
          <p:nvPr>
            <p:ph type="dt" sz="half" idx="10"/>
          </p:nvPr>
        </p:nvSpPr>
        <p:spPr/>
        <p:txBody>
          <a:bodyPr/>
          <a:lstStyle/>
          <a:p>
            <a:fld id="{FED585B7-B41E-B94A-9795-1EAA23AF9933}" type="datetimeFigureOut">
              <a:rPr kumimoji="1" lang="ja-JP" altLang="en-US" smtClean="0"/>
              <a:t>2023/7/24</a:t>
            </a:fld>
            <a:endParaRPr kumimoji="1" lang="ja-JP" altLang="en-US"/>
          </a:p>
        </p:txBody>
      </p:sp>
      <p:sp>
        <p:nvSpPr>
          <p:cNvPr id="5" name="フッター プレースホルダー 4">
            <a:extLst>
              <a:ext uri="{FF2B5EF4-FFF2-40B4-BE49-F238E27FC236}">
                <a16:creationId xmlns:a16="http://schemas.microsoft.com/office/drawing/2014/main" id="{71FC3B03-3E10-6751-90DA-3F2E7521CA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E259C2A-A7A2-52AA-F48F-89ADF6B12DAD}"/>
              </a:ext>
            </a:extLst>
          </p:cNvPr>
          <p:cNvSpPr>
            <a:spLocks noGrp="1"/>
          </p:cNvSpPr>
          <p:nvPr>
            <p:ph type="sldNum" sz="quarter" idx="12"/>
          </p:nvPr>
        </p:nvSpPr>
        <p:spPr/>
        <p:txBody>
          <a:bodyPr/>
          <a:lstStyle/>
          <a:p>
            <a:fld id="{E43DEB25-A87E-AB42-9C88-06A9AAABD066}" type="slidenum">
              <a:rPr kumimoji="1" lang="ja-JP" altLang="en-US" smtClean="0"/>
              <a:t>‹#›</a:t>
            </a:fld>
            <a:endParaRPr kumimoji="1" lang="ja-JP" altLang="en-US"/>
          </a:p>
        </p:txBody>
      </p:sp>
    </p:spTree>
    <p:extLst>
      <p:ext uri="{BB962C8B-B14F-4D97-AF65-F5344CB8AC3E}">
        <p14:creationId xmlns:p14="http://schemas.microsoft.com/office/powerpoint/2010/main" val="1461748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EAD822-D8F2-293C-F77A-3B9168CEABA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289A09F-9B7A-CEF5-9267-D4DC21EF67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8AD161B-D805-439A-742D-4FECA9BDDD12}"/>
              </a:ext>
            </a:extLst>
          </p:cNvPr>
          <p:cNvSpPr>
            <a:spLocks noGrp="1"/>
          </p:cNvSpPr>
          <p:nvPr>
            <p:ph type="dt" sz="half" idx="10"/>
          </p:nvPr>
        </p:nvSpPr>
        <p:spPr/>
        <p:txBody>
          <a:bodyPr/>
          <a:lstStyle/>
          <a:p>
            <a:fld id="{FED585B7-B41E-B94A-9795-1EAA23AF9933}" type="datetimeFigureOut">
              <a:rPr kumimoji="1" lang="ja-JP" altLang="en-US" smtClean="0"/>
              <a:t>2023/7/24</a:t>
            </a:fld>
            <a:endParaRPr kumimoji="1" lang="ja-JP" altLang="en-US"/>
          </a:p>
        </p:txBody>
      </p:sp>
      <p:sp>
        <p:nvSpPr>
          <p:cNvPr id="5" name="フッター プレースホルダー 4">
            <a:extLst>
              <a:ext uri="{FF2B5EF4-FFF2-40B4-BE49-F238E27FC236}">
                <a16:creationId xmlns:a16="http://schemas.microsoft.com/office/drawing/2014/main" id="{DD09DDAF-E260-E1F1-A945-4DA668BFC91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F126746-A813-DBA9-F9D0-185C3626EA29}"/>
              </a:ext>
            </a:extLst>
          </p:cNvPr>
          <p:cNvSpPr>
            <a:spLocks noGrp="1"/>
          </p:cNvSpPr>
          <p:nvPr>
            <p:ph type="sldNum" sz="quarter" idx="12"/>
          </p:nvPr>
        </p:nvSpPr>
        <p:spPr/>
        <p:txBody>
          <a:bodyPr/>
          <a:lstStyle/>
          <a:p>
            <a:fld id="{E43DEB25-A87E-AB42-9C88-06A9AAABD066}" type="slidenum">
              <a:rPr kumimoji="1" lang="ja-JP" altLang="en-US" smtClean="0"/>
              <a:t>‹#›</a:t>
            </a:fld>
            <a:endParaRPr kumimoji="1" lang="ja-JP" altLang="en-US"/>
          </a:p>
        </p:txBody>
      </p:sp>
    </p:spTree>
    <p:extLst>
      <p:ext uri="{BB962C8B-B14F-4D97-AF65-F5344CB8AC3E}">
        <p14:creationId xmlns:p14="http://schemas.microsoft.com/office/powerpoint/2010/main" val="111215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6A5D5D-8594-97A2-6177-0885CD6CCA0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CD924E4-2012-DB36-9E1B-8CDAAB62E85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436370C-E647-DE63-0345-C2325DE5EC1A}"/>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9EB20D4-0078-920F-ACE4-59E0F186DBA5}"/>
              </a:ext>
            </a:extLst>
          </p:cNvPr>
          <p:cNvSpPr>
            <a:spLocks noGrp="1"/>
          </p:cNvSpPr>
          <p:nvPr>
            <p:ph type="dt" sz="half" idx="10"/>
          </p:nvPr>
        </p:nvSpPr>
        <p:spPr/>
        <p:txBody>
          <a:bodyPr/>
          <a:lstStyle/>
          <a:p>
            <a:fld id="{FED585B7-B41E-B94A-9795-1EAA23AF9933}" type="datetimeFigureOut">
              <a:rPr kumimoji="1" lang="ja-JP" altLang="en-US" smtClean="0"/>
              <a:t>2023/7/24</a:t>
            </a:fld>
            <a:endParaRPr kumimoji="1" lang="ja-JP" altLang="en-US"/>
          </a:p>
        </p:txBody>
      </p:sp>
      <p:sp>
        <p:nvSpPr>
          <p:cNvPr id="6" name="フッター プレースホルダー 5">
            <a:extLst>
              <a:ext uri="{FF2B5EF4-FFF2-40B4-BE49-F238E27FC236}">
                <a16:creationId xmlns:a16="http://schemas.microsoft.com/office/drawing/2014/main" id="{821BA2FE-0D45-C782-6340-6FA3E251391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266BDC1-C228-1659-43FF-D3B6AB400894}"/>
              </a:ext>
            </a:extLst>
          </p:cNvPr>
          <p:cNvSpPr>
            <a:spLocks noGrp="1"/>
          </p:cNvSpPr>
          <p:nvPr>
            <p:ph type="sldNum" sz="quarter" idx="12"/>
          </p:nvPr>
        </p:nvSpPr>
        <p:spPr/>
        <p:txBody>
          <a:bodyPr/>
          <a:lstStyle/>
          <a:p>
            <a:fld id="{E43DEB25-A87E-AB42-9C88-06A9AAABD066}" type="slidenum">
              <a:rPr kumimoji="1" lang="ja-JP" altLang="en-US" smtClean="0"/>
              <a:t>‹#›</a:t>
            </a:fld>
            <a:endParaRPr kumimoji="1" lang="ja-JP" altLang="en-US"/>
          </a:p>
        </p:txBody>
      </p:sp>
    </p:spTree>
    <p:extLst>
      <p:ext uri="{BB962C8B-B14F-4D97-AF65-F5344CB8AC3E}">
        <p14:creationId xmlns:p14="http://schemas.microsoft.com/office/powerpoint/2010/main" val="283640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8A2287-7AB9-C0D5-6CC8-CEC2E68B61C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D447A6B-B23D-17E0-363A-B69307A368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24D40E5-BE53-22B1-159A-C96EC8EF4BF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A15C324-BA18-FBDA-AF98-C8001621A3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2AB4541-0FF1-EF7A-BF52-9BB0DAF7AAF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7E3B016-D4CE-24DC-8C27-C54CD4C61C8D}"/>
              </a:ext>
            </a:extLst>
          </p:cNvPr>
          <p:cNvSpPr>
            <a:spLocks noGrp="1"/>
          </p:cNvSpPr>
          <p:nvPr>
            <p:ph type="dt" sz="half" idx="10"/>
          </p:nvPr>
        </p:nvSpPr>
        <p:spPr/>
        <p:txBody>
          <a:bodyPr/>
          <a:lstStyle/>
          <a:p>
            <a:fld id="{FED585B7-B41E-B94A-9795-1EAA23AF9933}" type="datetimeFigureOut">
              <a:rPr kumimoji="1" lang="ja-JP" altLang="en-US" smtClean="0"/>
              <a:t>2023/7/24</a:t>
            </a:fld>
            <a:endParaRPr kumimoji="1" lang="ja-JP" altLang="en-US"/>
          </a:p>
        </p:txBody>
      </p:sp>
      <p:sp>
        <p:nvSpPr>
          <p:cNvPr id="8" name="フッター プレースホルダー 7">
            <a:extLst>
              <a:ext uri="{FF2B5EF4-FFF2-40B4-BE49-F238E27FC236}">
                <a16:creationId xmlns:a16="http://schemas.microsoft.com/office/drawing/2014/main" id="{79A1A448-1C49-C98D-3592-35305F9FD68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F354498-B894-03C1-A2EC-162DDEA4EB9E}"/>
              </a:ext>
            </a:extLst>
          </p:cNvPr>
          <p:cNvSpPr>
            <a:spLocks noGrp="1"/>
          </p:cNvSpPr>
          <p:nvPr>
            <p:ph type="sldNum" sz="quarter" idx="12"/>
          </p:nvPr>
        </p:nvSpPr>
        <p:spPr/>
        <p:txBody>
          <a:bodyPr/>
          <a:lstStyle/>
          <a:p>
            <a:fld id="{E43DEB25-A87E-AB42-9C88-06A9AAABD066}" type="slidenum">
              <a:rPr kumimoji="1" lang="ja-JP" altLang="en-US" smtClean="0"/>
              <a:t>‹#›</a:t>
            </a:fld>
            <a:endParaRPr kumimoji="1" lang="ja-JP" altLang="en-US"/>
          </a:p>
        </p:txBody>
      </p:sp>
    </p:spTree>
    <p:extLst>
      <p:ext uri="{BB962C8B-B14F-4D97-AF65-F5344CB8AC3E}">
        <p14:creationId xmlns:p14="http://schemas.microsoft.com/office/powerpoint/2010/main" val="53632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7F532B-82F1-5ED6-9541-56264D7FAE4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AD74C2A-8B6F-75B1-D3A6-E688DF564983}"/>
              </a:ext>
            </a:extLst>
          </p:cNvPr>
          <p:cNvSpPr>
            <a:spLocks noGrp="1"/>
          </p:cNvSpPr>
          <p:nvPr>
            <p:ph type="dt" sz="half" idx="10"/>
          </p:nvPr>
        </p:nvSpPr>
        <p:spPr/>
        <p:txBody>
          <a:bodyPr/>
          <a:lstStyle/>
          <a:p>
            <a:fld id="{FED585B7-B41E-B94A-9795-1EAA23AF9933}" type="datetimeFigureOut">
              <a:rPr kumimoji="1" lang="ja-JP" altLang="en-US" smtClean="0"/>
              <a:t>2023/7/24</a:t>
            </a:fld>
            <a:endParaRPr kumimoji="1" lang="ja-JP" altLang="en-US"/>
          </a:p>
        </p:txBody>
      </p:sp>
      <p:sp>
        <p:nvSpPr>
          <p:cNvPr id="4" name="フッター プレースホルダー 3">
            <a:extLst>
              <a:ext uri="{FF2B5EF4-FFF2-40B4-BE49-F238E27FC236}">
                <a16:creationId xmlns:a16="http://schemas.microsoft.com/office/drawing/2014/main" id="{3BB237D8-256F-7FDE-EC75-9D304DEDF39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C44C1E3-90C0-8E85-8DA5-454F3533E343}"/>
              </a:ext>
            </a:extLst>
          </p:cNvPr>
          <p:cNvSpPr>
            <a:spLocks noGrp="1"/>
          </p:cNvSpPr>
          <p:nvPr>
            <p:ph type="sldNum" sz="quarter" idx="12"/>
          </p:nvPr>
        </p:nvSpPr>
        <p:spPr/>
        <p:txBody>
          <a:bodyPr/>
          <a:lstStyle/>
          <a:p>
            <a:fld id="{E43DEB25-A87E-AB42-9C88-06A9AAABD066}" type="slidenum">
              <a:rPr kumimoji="1" lang="ja-JP" altLang="en-US" smtClean="0"/>
              <a:t>‹#›</a:t>
            </a:fld>
            <a:endParaRPr kumimoji="1" lang="ja-JP" altLang="en-US"/>
          </a:p>
        </p:txBody>
      </p:sp>
    </p:spTree>
    <p:extLst>
      <p:ext uri="{BB962C8B-B14F-4D97-AF65-F5344CB8AC3E}">
        <p14:creationId xmlns:p14="http://schemas.microsoft.com/office/powerpoint/2010/main" val="3278930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8B853E3-CFB0-06EB-9B81-B4B8969CBF7B}"/>
              </a:ext>
            </a:extLst>
          </p:cNvPr>
          <p:cNvSpPr>
            <a:spLocks noGrp="1"/>
          </p:cNvSpPr>
          <p:nvPr>
            <p:ph type="dt" sz="half" idx="10"/>
          </p:nvPr>
        </p:nvSpPr>
        <p:spPr/>
        <p:txBody>
          <a:bodyPr/>
          <a:lstStyle/>
          <a:p>
            <a:fld id="{FED585B7-B41E-B94A-9795-1EAA23AF9933}" type="datetimeFigureOut">
              <a:rPr kumimoji="1" lang="ja-JP" altLang="en-US" smtClean="0"/>
              <a:t>2023/7/24</a:t>
            </a:fld>
            <a:endParaRPr kumimoji="1" lang="ja-JP" altLang="en-US"/>
          </a:p>
        </p:txBody>
      </p:sp>
      <p:sp>
        <p:nvSpPr>
          <p:cNvPr id="3" name="フッター プレースホルダー 2">
            <a:extLst>
              <a:ext uri="{FF2B5EF4-FFF2-40B4-BE49-F238E27FC236}">
                <a16:creationId xmlns:a16="http://schemas.microsoft.com/office/drawing/2014/main" id="{DD782260-08FC-CCA5-77CA-DC27D01F7EE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EF89189-13E2-33CD-58CD-A840C2EF902A}"/>
              </a:ext>
            </a:extLst>
          </p:cNvPr>
          <p:cNvSpPr>
            <a:spLocks noGrp="1"/>
          </p:cNvSpPr>
          <p:nvPr>
            <p:ph type="sldNum" sz="quarter" idx="12"/>
          </p:nvPr>
        </p:nvSpPr>
        <p:spPr/>
        <p:txBody>
          <a:bodyPr/>
          <a:lstStyle/>
          <a:p>
            <a:fld id="{E43DEB25-A87E-AB42-9C88-06A9AAABD066}" type="slidenum">
              <a:rPr kumimoji="1" lang="ja-JP" altLang="en-US" smtClean="0"/>
              <a:t>‹#›</a:t>
            </a:fld>
            <a:endParaRPr kumimoji="1" lang="ja-JP" altLang="en-US"/>
          </a:p>
        </p:txBody>
      </p:sp>
    </p:spTree>
    <p:extLst>
      <p:ext uri="{BB962C8B-B14F-4D97-AF65-F5344CB8AC3E}">
        <p14:creationId xmlns:p14="http://schemas.microsoft.com/office/powerpoint/2010/main" val="3503875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287921-99C9-0ADF-36F1-93108AB4B3C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C242344-A026-234D-D5EC-957DD70BE3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7573098-1C2D-1DD5-3821-E0BD8B38C0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E00F077-B8F1-C61C-1DDB-89AA620EA841}"/>
              </a:ext>
            </a:extLst>
          </p:cNvPr>
          <p:cNvSpPr>
            <a:spLocks noGrp="1"/>
          </p:cNvSpPr>
          <p:nvPr>
            <p:ph type="dt" sz="half" idx="10"/>
          </p:nvPr>
        </p:nvSpPr>
        <p:spPr/>
        <p:txBody>
          <a:bodyPr/>
          <a:lstStyle/>
          <a:p>
            <a:fld id="{FED585B7-B41E-B94A-9795-1EAA23AF9933}" type="datetimeFigureOut">
              <a:rPr kumimoji="1" lang="ja-JP" altLang="en-US" smtClean="0"/>
              <a:t>2023/7/24</a:t>
            </a:fld>
            <a:endParaRPr kumimoji="1" lang="ja-JP" altLang="en-US"/>
          </a:p>
        </p:txBody>
      </p:sp>
      <p:sp>
        <p:nvSpPr>
          <p:cNvPr id="6" name="フッター プレースホルダー 5">
            <a:extLst>
              <a:ext uri="{FF2B5EF4-FFF2-40B4-BE49-F238E27FC236}">
                <a16:creationId xmlns:a16="http://schemas.microsoft.com/office/drawing/2014/main" id="{88BC98A9-A8FC-C70B-7CE1-38B90222CDD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3393CD5-7CBE-DB6E-2C12-95550641E288}"/>
              </a:ext>
            </a:extLst>
          </p:cNvPr>
          <p:cNvSpPr>
            <a:spLocks noGrp="1"/>
          </p:cNvSpPr>
          <p:nvPr>
            <p:ph type="sldNum" sz="quarter" idx="12"/>
          </p:nvPr>
        </p:nvSpPr>
        <p:spPr/>
        <p:txBody>
          <a:bodyPr/>
          <a:lstStyle/>
          <a:p>
            <a:fld id="{E43DEB25-A87E-AB42-9C88-06A9AAABD066}" type="slidenum">
              <a:rPr kumimoji="1" lang="ja-JP" altLang="en-US" smtClean="0"/>
              <a:t>‹#›</a:t>
            </a:fld>
            <a:endParaRPr kumimoji="1" lang="ja-JP" altLang="en-US"/>
          </a:p>
        </p:txBody>
      </p:sp>
    </p:spTree>
    <p:extLst>
      <p:ext uri="{BB962C8B-B14F-4D97-AF65-F5344CB8AC3E}">
        <p14:creationId xmlns:p14="http://schemas.microsoft.com/office/powerpoint/2010/main" val="2850681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9FB1EF-E877-AC94-E464-90C954DE6BF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973C523-E978-FA65-08AC-1E4749DEAB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7EFBFD2-0944-3381-A8E6-A25D3FC26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5029108-532D-98A3-3F79-2008F4BAC9DD}"/>
              </a:ext>
            </a:extLst>
          </p:cNvPr>
          <p:cNvSpPr>
            <a:spLocks noGrp="1"/>
          </p:cNvSpPr>
          <p:nvPr>
            <p:ph type="dt" sz="half" idx="10"/>
          </p:nvPr>
        </p:nvSpPr>
        <p:spPr/>
        <p:txBody>
          <a:bodyPr/>
          <a:lstStyle/>
          <a:p>
            <a:fld id="{FED585B7-B41E-B94A-9795-1EAA23AF9933}" type="datetimeFigureOut">
              <a:rPr kumimoji="1" lang="ja-JP" altLang="en-US" smtClean="0"/>
              <a:t>2023/7/24</a:t>
            </a:fld>
            <a:endParaRPr kumimoji="1" lang="ja-JP" altLang="en-US"/>
          </a:p>
        </p:txBody>
      </p:sp>
      <p:sp>
        <p:nvSpPr>
          <p:cNvPr id="6" name="フッター プレースホルダー 5">
            <a:extLst>
              <a:ext uri="{FF2B5EF4-FFF2-40B4-BE49-F238E27FC236}">
                <a16:creationId xmlns:a16="http://schemas.microsoft.com/office/drawing/2014/main" id="{FD63EB8A-D088-245E-7DFA-FAD5940D1A0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0810713-B357-E79D-2FF0-97C12E0A7143}"/>
              </a:ext>
            </a:extLst>
          </p:cNvPr>
          <p:cNvSpPr>
            <a:spLocks noGrp="1"/>
          </p:cNvSpPr>
          <p:nvPr>
            <p:ph type="sldNum" sz="quarter" idx="12"/>
          </p:nvPr>
        </p:nvSpPr>
        <p:spPr/>
        <p:txBody>
          <a:bodyPr/>
          <a:lstStyle/>
          <a:p>
            <a:fld id="{E43DEB25-A87E-AB42-9C88-06A9AAABD066}" type="slidenum">
              <a:rPr kumimoji="1" lang="ja-JP" altLang="en-US" smtClean="0"/>
              <a:t>‹#›</a:t>
            </a:fld>
            <a:endParaRPr kumimoji="1" lang="ja-JP" altLang="en-US"/>
          </a:p>
        </p:txBody>
      </p:sp>
    </p:spTree>
    <p:extLst>
      <p:ext uri="{BB962C8B-B14F-4D97-AF65-F5344CB8AC3E}">
        <p14:creationId xmlns:p14="http://schemas.microsoft.com/office/powerpoint/2010/main" val="1645124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9329DB4-101D-3B8A-933A-366388A90F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6EFA118-D630-D18E-0B6A-2F0281AE92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64F13A7-1698-9F5E-B0DD-35DEAD36EF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D585B7-B41E-B94A-9795-1EAA23AF9933}" type="datetimeFigureOut">
              <a:rPr kumimoji="1" lang="ja-JP" altLang="en-US" smtClean="0"/>
              <a:t>2023/7/24</a:t>
            </a:fld>
            <a:endParaRPr kumimoji="1" lang="ja-JP" altLang="en-US"/>
          </a:p>
        </p:txBody>
      </p:sp>
      <p:sp>
        <p:nvSpPr>
          <p:cNvPr id="5" name="フッター プレースホルダー 4">
            <a:extLst>
              <a:ext uri="{FF2B5EF4-FFF2-40B4-BE49-F238E27FC236}">
                <a16:creationId xmlns:a16="http://schemas.microsoft.com/office/drawing/2014/main" id="{1FAD9D91-BC28-72DD-ACFD-EFF415487C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ED6EC15-D67D-909A-A688-5204E466DC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DEB25-A87E-AB42-9C88-06A9AAABD066}" type="slidenum">
              <a:rPr kumimoji="1" lang="ja-JP" altLang="en-US" smtClean="0"/>
              <a:t>‹#›</a:t>
            </a:fld>
            <a:endParaRPr kumimoji="1" lang="ja-JP" altLang="en-US"/>
          </a:p>
        </p:txBody>
      </p:sp>
    </p:spTree>
    <p:extLst>
      <p:ext uri="{BB962C8B-B14F-4D97-AF65-F5344CB8AC3E}">
        <p14:creationId xmlns:p14="http://schemas.microsoft.com/office/powerpoint/2010/main" val="1338108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57403D73-D47A-C566-BF16-4D6B09EA5332}"/>
              </a:ext>
            </a:extLst>
          </p:cNvPr>
          <p:cNvGrpSpPr/>
          <p:nvPr/>
        </p:nvGrpSpPr>
        <p:grpSpPr>
          <a:xfrm>
            <a:off x="397439" y="-47449"/>
            <a:ext cx="11923361" cy="6965238"/>
            <a:chOff x="397439" y="-47449"/>
            <a:chExt cx="11923361" cy="6965238"/>
          </a:xfrm>
        </p:grpSpPr>
        <p:grpSp>
          <p:nvGrpSpPr>
            <p:cNvPr id="23" name="グループ化 22">
              <a:extLst>
                <a:ext uri="{FF2B5EF4-FFF2-40B4-BE49-F238E27FC236}">
                  <a16:creationId xmlns:a16="http://schemas.microsoft.com/office/drawing/2014/main" id="{D32C8A69-015E-E94D-9C93-5B402B26790B}"/>
                </a:ext>
              </a:extLst>
            </p:cNvPr>
            <p:cNvGrpSpPr/>
            <p:nvPr/>
          </p:nvGrpSpPr>
          <p:grpSpPr>
            <a:xfrm>
              <a:off x="397439" y="-47449"/>
              <a:ext cx="11923361" cy="6952898"/>
              <a:chOff x="330203" y="-47449"/>
              <a:chExt cx="11923361" cy="6952898"/>
            </a:xfrm>
          </p:grpSpPr>
          <p:sp>
            <p:nvSpPr>
              <p:cNvPr id="4" name="正方形/長方形 3">
                <a:extLst>
                  <a:ext uri="{FF2B5EF4-FFF2-40B4-BE49-F238E27FC236}">
                    <a16:creationId xmlns:a16="http://schemas.microsoft.com/office/drawing/2014/main" id="{3DDE08C8-A130-561D-83D2-BFE568123A64}"/>
                  </a:ext>
                </a:extLst>
              </p:cNvPr>
              <p:cNvSpPr/>
              <p:nvPr/>
            </p:nvSpPr>
            <p:spPr>
              <a:xfrm>
                <a:off x="330203" y="510737"/>
                <a:ext cx="5765797" cy="1569660"/>
              </a:xfrm>
              <a:prstGeom prst="rect">
                <a:avLst/>
              </a:prstGeom>
              <a:noFill/>
            </p:spPr>
            <p:txBody>
              <a:bodyPr wrap="square" lIns="91440" tIns="45720" rIns="91440" bIns="45720">
                <a:spAutoFit/>
              </a:bodyPr>
              <a:lstStyle/>
              <a:p>
                <a:pPr algn="ctr"/>
                <a:r>
                  <a:rPr lang="en-US" altLang="ja-JP" sz="9600">
                    <a:ln w="0"/>
                    <a:effectLst>
                      <a:outerShdw blurRad="38100" dist="19050" dir="2700000" algn="tl" rotWithShape="0">
                        <a:schemeClr val="dk1">
                          <a:alpha val="40000"/>
                        </a:schemeClr>
                      </a:outerShdw>
                    </a:effectLst>
                    <a:latin typeface="Hiragino Kaku Gothic StdN W8" panose="020B0800000000000000" pitchFamily="34" charset="-128"/>
                    <a:ea typeface="Hiragino Kaku Gothic StdN W8" panose="020B0800000000000000" pitchFamily="34" charset="-128"/>
                  </a:rPr>
                  <a:t>Project</a:t>
                </a:r>
                <a:endParaRPr lang="ja-JP" altLang="en-US" sz="8000" b="0" cap="none" spc="0">
                  <a:ln w="0"/>
                  <a:solidFill>
                    <a:schemeClr val="tx1"/>
                  </a:solidFill>
                  <a:effectLst>
                    <a:outerShdw blurRad="38100" dist="19050" dir="2700000" algn="tl" rotWithShape="0">
                      <a:schemeClr val="dk1">
                        <a:alpha val="40000"/>
                      </a:schemeClr>
                    </a:outerShdw>
                  </a:effectLst>
                  <a:latin typeface="Hiragino Kaku Gothic StdN W8" panose="020B0800000000000000" pitchFamily="34" charset="-128"/>
                  <a:ea typeface="Hiragino Kaku Gothic StdN W8" panose="020B0800000000000000" pitchFamily="34" charset="-128"/>
                </a:endParaRPr>
              </a:p>
            </p:txBody>
          </p:sp>
          <p:sp>
            <p:nvSpPr>
              <p:cNvPr id="5" name="正方形/長方形 4">
                <a:extLst>
                  <a:ext uri="{FF2B5EF4-FFF2-40B4-BE49-F238E27FC236}">
                    <a16:creationId xmlns:a16="http://schemas.microsoft.com/office/drawing/2014/main" id="{B48C5CBB-3C06-CAD4-BDA2-A17C653C6995}"/>
                  </a:ext>
                </a:extLst>
              </p:cNvPr>
              <p:cNvSpPr/>
              <p:nvPr/>
            </p:nvSpPr>
            <p:spPr>
              <a:xfrm>
                <a:off x="459474" y="2434420"/>
                <a:ext cx="6098716" cy="17435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ja-JP" sz="8000">
                    <a:solidFill>
                      <a:srgbClr val="FFFF00"/>
                    </a:solidFill>
                    <a:latin typeface="Hiragino Kaku Gothic StdN W8" panose="020B0800000000000000" pitchFamily="34" charset="-128"/>
                    <a:ea typeface="Hiragino Kaku Gothic StdN W8" panose="020B0800000000000000" pitchFamily="34" charset="-128"/>
                  </a:rPr>
                  <a:t>Moonlight</a:t>
                </a:r>
                <a:endParaRPr kumimoji="1" lang="ja-JP" altLang="en-US" sz="8000">
                  <a:solidFill>
                    <a:srgbClr val="FFFF00"/>
                  </a:solidFill>
                  <a:latin typeface="Hiragino Kaku Gothic StdN W8" panose="020B0800000000000000" pitchFamily="34" charset="-128"/>
                  <a:ea typeface="Hiragino Kaku Gothic StdN W8" panose="020B0800000000000000" pitchFamily="34" charset="-128"/>
                </a:endParaRPr>
              </a:p>
            </p:txBody>
          </p:sp>
          <p:sp>
            <p:nvSpPr>
              <p:cNvPr id="6" name="正方形/長方形 5">
                <a:extLst>
                  <a:ext uri="{FF2B5EF4-FFF2-40B4-BE49-F238E27FC236}">
                    <a16:creationId xmlns:a16="http://schemas.microsoft.com/office/drawing/2014/main" id="{3A8B2381-99F2-9FF3-75C1-ED454C304805}"/>
                  </a:ext>
                </a:extLst>
              </p:cNvPr>
              <p:cNvSpPr/>
              <p:nvPr/>
            </p:nvSpPr>
            <p:spPr>
              <a:xfrm>
                <a:off x="7081807" y="2967335"/>
                <a:ext cx="874837" cy="923330"/>
              </a:xfrm>
              <a:prstGeom prst="rect">
                <a:avLst/>
              </a:prstGeom>
              <a:noFill/>
            </p:spPr>
            <p:txBody>
              <a:bodyPr wrap="square" lIns="91440" tIns="45720" rIns="91440" bIns="45720">
                <a:spAutoFit/>
              </a:bodyPr>
              <a:lstStyle/>
              <a:p>
                <a:pPr algn="ctr"/>
                <a:endParaRPr lang="ja-JP" altLang="en-US" sz="5400" b="0" cap="none" spc="0">
                  <a:ln w="0"/>
                  <a:solidFill>
                    <a:schemeClr val="tx1"/>
                  </a:solidFill>
                  <a:effectLst>
                    <a:outerShdw blurRad="38100" dist="19050" dir="2700000" algn="tl" rotWithShape="0">
                      <a:schemeClr val="dk1">
                        <a:alpha val="40000"/>
                      </a:schemeClr>
                    </a:outerShdw>
                  </a:effectLst>
                </a:endParaRPr>
              </a:p>
            </p:txBody>
          </p:sp>
          <p:sp>
            <p:nvSpPr>
              <p:cNvPr id="10" name="テキスト ボックス 9">
                <a:extLst>
                  <a:ext uri="{FF2B5EF4-FFF2-40B4-BE49-F238E27FC236}">
                    <a16:creationId xmlns:a16="http://schemas.microsoft.com/office/drawing/2014/main" id="{B6E4BB9E-5120-D8E4-24CD-DC695C108E53}"/>
                  </a:ext>
                </a:extLst>
              </p:cNvPr>
              <p:cNvSpPr txBox="1"/>
              <p:nvPr/>
            </p:nvSpPr>
            <p:spPr>
              <a:xfrm>
                <a:off x="459474" y="4777603"/>
                <a:ext cx="6168788" cy="1569660"/>
              </a:xfrm>
              <a:prstGeom prst="rect">
                <a:avLst/>
              </a:prstGeom>
              <a:noFill/>
            </p:spPr>
            <p:txBody>
              <a:bodyPr wrap="square">
                <a:spAutoFit/>
              </a:bodyPr>
              <a:lstStyle/>
              <a:p>
                <a:r>
                  <a:rPr lang="en-US" altLang="ja-JP" sz="9600">
                    <a:ln w="0"/>
                    <a:effectLst>
                      <a:outerShdw blurRad="38100" dist="19050" dir="2700000" algn="tl" rotWithShape="0">
                        <a:schemeClr val="dk1">
                          <a:alpha val="40000"/>
                        </a:schemeClr>
                      </a:outerShdw>
                    </a:effectLst>
                    <a:latin typeface="Hiragino Kaku Gothic StdN W8" panose="020B0800000000000000" pitchFamily="34" charset="-128"/>
                    <a:ea typeface="Hiragino Kaku Gothic StdN W8" panose="020B0800000000000000" pitchFamily="34" charset="-128"/>
                  </a:rPr>
                  <a:t>Vigil</a:t>
                </a:r>
                <a:endParaRPr lang="ja-JP" altLang="en-US" sz="9600"/>
              </a:p>
            </p:txBody>
          </p:sp>
          <p:pic>
            <p:nvPicPr>
              <p:cNvPr id="20" name="図 19">
                <a:extLst>
                  <a:ext uri="{FF2B5EF4-FFF2-40B4-BE49-F238E27FC236}">
                    <a16:creationId xmlns:a16="http://schemas.microsoft.com/office/drawing/2014/main" id="{3857A857-C431-C83E-962F-4EDBCEDF8F56}"/>
                  </a:ext>
                </a:extLst>
              </p:cNvPr>
              <p:cNvPicPr>
                <a:picLocks noChangeAspect="1"/>
              </p:cNvPicPr>
              <p:nvPr/>
            </p:nvPicPr>
            <p:blipFill>
              <a:blip r:embed="rId3"/>
              <a:stretch>
                <a:fillRect/>
              </a:stretch>
            </p:blipFill>
            <p:spPr>
              <a:xfrm>
                <a:off x="1002959" y="-47449"/>
                <a:ext cx="11250605" cy="6952898"/>
              </a:xfrm>
              <a:prstGeom prst="rect">
                <a:avLst/>
              </a:prstGeom>
            </p:spPr>
          </p:pic>
          <p:sp>
            <p:nvSpPr>
              <p:cNvPr id="21" name="正方形/長方形 20">
                <a:extLst>
                  <a:ext uri="{FF2B5EF4-FFF2-40B4-BE49-F238E27FC236}">
                    <a16:creationId xmlns:a16="http://schemas.microsoft.com/office/drawing/2014/main" id="{D291C332-5E8B-5C1A-C6E8-604E157343A0}"/>
                  </a:ext>
                </a:extLst>
              </p:cNvPr>
              <p:cNvSpPr/>
              <p:nvPr/>
            </p:nvSpPr>
            <p:spPr>
              <a:xfrm>
                <a:off x="8475430" y="49072"/>
                <a:ext cx="2528256" cy="923330"/>
              </a:xfrm>
              <a:prstGeom prst="rect">
                <a:avLst/>
              </a:prstGeom>
              <a:noFill/>
            </p:spPr>
            <p:txBody>
              <a:bodyPr wrap="none" lIns="91440" tIns="45720" rIns="91440" bIns="45720">
                <a:spAutoFit/>
              </a:bodyPr>
              <a:lstStyle/>
              <a:p>
                <a:pPr algn="ctr"/>
                <a:r>
                  <a:rPr lang="en-US" altLang="ja-JP" sz="5400" b="0" cap="none" spc="0">
                    <a:ln w="0"/>
                    <a:solidFill>
                      <a:schemeClr val="bg1"/>
                    </a:solidFill>
                    <a:effectLst>
                      <a:outerShdw blurRad="38100" dist="19050" dir="2700000" algn="tl" rotWithShape="0">
                        <a:schemeClr val="dk1">
                          <a:alpha val="40000"/>
                        </a:schemeClr>
                      </a:outerShdw>
                    </a:effectLst>
                    <a:latin typeface="MS PMincho" panose="02020600040205080304" pitchFamily="18" charset="-128"/>
                    <a:ea typeface="MS PMincho" panose="02020600040205080304" pitchFamily="18" charset="-128"/>
                  </a:rPr>
                  <a:t>Group 2</a:t>
                </a:r>
                <a:endParaRPr lang="ja-JP" altLang="en-US" sz="5400" b="0" cap="none" spc="0">
                  <a:ln w="0"/>
                  <a:solidFill>
                    <a:schemeClr val="bg1"/>
                  </a:solidFill>
                  <a:effectLst>
                    <a:outerShdw blurRad="38100" dist="19050" dir="2700000" algn="tl" rotWithShape="0">
                      <a:schemeClr val="dk1">
                        <a:alpha val="40000"/>
                      </a:schemeClr>
                    </a:outerShdw>
                  </a:effectLst>
                  <a:latin typeface="MS PMincho" panose="02020600040205080304" pitchFamily="18" charset="-128"/>
                  <a:ea typeface="MS PMincho" panose="02020600040205080304" pitchFamily="18" charset="-128"/>
                </a:endParaRPr>
              </a:p>
            </p:txBody>
          </p:sp>
        </p:grpSp>
        <p:sp>
          <p:nvSpPr>
            <p:cNvPr id="31" name="正方形/長方形 30">
              <a:extLst>
                <a:ext uri="{FF2B5EF4-FFF2-40B4-BE49-F238E27FC236}">
                  <a16:creationId xmlns:a16="http://schemas.microsoft.com/office/drawing/2014/main" id="{5532D86C-E784-60D4-4636-21C6DC8B1B22}"/>
                </a:ext>
              </a:extLst>
            </p:cNvPr>
            <p:cNvSpPr/>
            <p:nvPr/>
          </p:nvSpPr>
          <p:spPr>
            <a:xfrm>
              <a:off x="9810394" y="2249262"/>
              <a:ext cx="184730" cy="769441"/>
            </a:xfrm>
            <a:prstGeom prst="rect">
              <a:avLst/>
            </a:prstGeom>
            <a:noFill/>
          </p:spPr>
          <p:txBody>
            <a:bodyPr wrap="none" lIns="91440" tIns="45720" rIns="91440" bIns="45720">
              <a:spAutoFit/>
            </a:bodyPr>
            <a:lstStyle/>
            <a:p>
              <a:pPr algn="ctr"/>
              <a:endParaRPr lang="en-US" altLang="ja-JP" sz="4400" i="0">
                <a:ln w="0"/>
                <a:solidFill>
                  <a:schemeClr val="bg1"/>
                </a:solidFill>
                <a:effectLst>
                  <a:outerShdw blurRad="38100" dist="19050" dir="2700000" algn="tl" rotWithShape="0">
                    <a:schemeClr val="dk1">
                      <a:alpha val="40000"/>
                    </a:schemeClr>
                  </a:outerShdw>
                </a:effectLst>
                <a:latin typeface="MS PMincho" panose="02020600040205080304" pitchFamily="18" charset="-128"/>
                <a:ea typeface="MS PMincho" panose="02020600040205080304" pitchFamily="18" charset="-128"/>
              </a:endParaRPr>
            </a:p>
          </p:txBody>
        </p:sp>
        <p:sp>
          <p:nvSpPr>
            <p:cNvPr id="32" name="正方形/長方形 31">
              <a:extLst>
                <a:ext uri="{FF2B5EF4-FFF2-40B4-BE49-F238E27FC236}">
                  <a16:creationId xmlns:a16="http://schemas.microsoft.com/office/drawing/2014/main" id="{41321472-B291-8111-8A15-E63EB5BA40F8}"/>
                </a:ext>
              </a:extLst>
            </p:cNvPr>
            <p:cNvSpPr/>
            <p:nvPr/>
          </p:nvSpPr>
          <p:spPr>
            <a:xfrm>
              <a:off x="9660370" y="2905374"/>
              <a:ext cx="184730" cy="769441"/>
            </a:xfrm>
            <a:prstGeom prst="rect">
              <a:avLst/>
            </a:prstGeom>
            <a:noFill/>
          </p:spPr>
          <p:txBody>
            <a:bodyPr wrap="none" lIns="91440" tIns="45720" rIns="91440" bIns="45720">
              <a:spAutoFit/>
            </a:bodyPr>
            <a:lstStyle/>
            <a:p>
              <a:pPr algn="ctr"/>
              <a:endParaRPr lang="ja-JP" altLang="en-US" sz="4400" b="0" cap="none" spc="0">
                <a:ln w="0"/>
                <a:solidFill>
                  <a:schemeClr val="bg1"/>
                </a:solidFill>
                <a:effectLst>
                  <a:outerShdw blurRad="38100" dist="19050" dir="2700000" algn="tl" rotWithShape="0">
                    <a:schemeClr val="dk1">
                      <a:alpha val="40000"/>
                    </a:schemeClr>
                  </a:outerShdw>
                </a:effectLst>
                <a:latin typeface="MS PMincho" panose="02020600040205080304" pitchFamily="18" charset="-128"/>
                <a:ea typeface="MS PMincho" panose="02020600040205080304" pitchFamily="18" charset="-128"/>
              </a:endParaRPr>
            </a:p>
          </p:txBody>
        </p:sp>
        <p:sp>
          <p:nvSpPr>
            <p:cNvPr id="33" name="正方形/長方形 32">
              <a:extLst>
                <a:ext uri="{FF2B5EF4-FFF2-40B4-BE49-F238E27FC236}">
                  <a16:creationId xmlns:a16="http://schemas.microsoft.com/office/drawing/2014/main" id="{CD1B623A-09B9-696A-F5BC-A73C48AF9219}"/>
                </a:ext>
              </a:extLst>
            </p:cNvPr>
            <p:cNvSpPr/>
            <p:nvPr/>
          </p:nvSpPr>
          <p:spPr>
            <a:xfrm>
              <a:off x="10537908" y="5562433"/>
              <a:ext cx="184730" cy="769441"/>
            </a:xfrm>
            <a:prstGeom prst="rect">
              <a:avLst/>
            </a:prstGeom>
            <a:noFill/>
          </p:spPr>
          <p:txBody>
            <a:bodyPr wrap="none" lIns="91440" tIns="45720" rIns="91440" bIns="45720">
              <a:spAutoFit/>
            </a:bodyPr>
            <a:lstStyle/>
            <a:p>
              <a:pPr algn="ctr"/>
              <a:endParaRPr lang="en-US" altLang="ja-JP" sz="4400" b="0" cap="none" spc="0">
                <a:ln w="0"/>
                <a:solidFill>
                  <a:schemeClr val="bg1"/>
                </a:solidFill>
                <a:effectLst>
                  <a:outerShdw blurRad="38100" dist="19050" dir="2700000" algn="tl" rotWithShape="0">
                    <a:schemeClr val="dk1">
                      <a:alpha val="40000"/>
                    </a:schemeClr>
                  </a:outerShdw>
                </a:effectLst>
                <a:latin typeface="MS PMincho" panose="02020600040205080304" pitchFamily="18" charset="-128"/>
                <a:ea typeface="MS PMincho" panose="02020600040205080304" pitchFamily="18" charset="-128"/>
              </a:endParaRPr>
            </a:p>
          </p:txBody>
        </p:sp>
        <p:sp>
          <p:nvSpPr>
            <p:cNvPr id="34" name="正方形/長方形 33">
              <a:extLst>
                <a:ext uri="{FF2B5EF4-FFF2-40B4-BE49-F238E27FC236}">
                  <a16:creationId xmlns:a16="http://schemas.microsoft.com/office/drawing/2014/main" id="{DC6B20E2-5F14-22D7-6321-D6E971FD4A25}"/>
                </a:ext>
              </a:extLst>
            </p:cNvPr>
            <p:cNvSpPr/>
            <p:nvPr/>
          </p:nvSpPr>
          <p:spPr>
            <a:xfrm>
              <a:off x="7515942" y="1573231"/>
              <a:ext cx="4581703" cy="4154984"/>
            </a:xfrm>
            <a:prstGeom prst="rect">
              <a:avLst/>
            </a:prstGeom>
            <a:noFill/>
          </p:spPr>
          <p:txBody>
            <a:bodyPr wrap="none" lIns="91440" tIns="45720" rIns="91440" bIns="45720" anchor="t">
              <a:spAutoFit/>
            </a:bodyPr>
            <a:lstStyle/>
            <a:p>
              <a:r>
                <a:rPr lang="en-US" altLang="ja-JP" sz="4400" b="0" cap="none" spc="0">
                  <a:ln w="0"/>
                  <a:solidFill>
                    <a:schemeClr val="bg1"/>
                  </a:solidFill>
                  <a:effectLst>
                    <a:outerShdw blurRad="38100" dist="19050" dir="2700000" algn="tl" rotWithShape="0">
                      <a:schemeClr val="dk1">
                        <a:alpha val="40000"/>
                      </a:schemeClr>
                    </a:outerShdw>
                  </a:effectLst>
                  <a:latin typeface="MS PMincho" panose="02020600040205080304" pitchFamily="18" charset="-128"/>
                  <a:ea typeface="MS PMincho" panose="02020600040205080304" pitchFamily="18" charset="-128"/>
                </a:rPr>
                <a:t>PM  :</a:t>
              </a:r>
              <a:r>
                <a:rPr lang="ja-JP" altLang="en-US" sz="4400" b="0" i="0">
                  <a:solidFill>
                    <a:schemeClr val="bg1"/>
                  </a:solidFill>
                  <a:effectLst/>
                  <a:latin typeface="MS PMincho" panose="02020600040205080304" pitchFamily="18" charset="-128"/>
                  <a:ea typeface="MS PMincho" panose="02020600040205080304" pitchFamily="18" charset="-128"/>
                </a:rPr>
                <a:t>速水　健杜</a:t>
              </a:r>
              <a:endParaRPr lang="en-US" altLang="ja-JP" sz="4400" b="0" cap="none" spc="0">
                <a:ln w="0"/>
                <a:solidFill>
                  <a:schemeClr val="bg1"/>
                </a:solidFill>
                <a:effectLst>
                  <a:outerShdw blurRad="38100" dist="19050" dir="2700000" algn="tl" rotWithShape="0">
                    <a:schemeClr val="dk1">
                      <a:alpha val="40000"/>
                    </a:schemeClr>
                  </a:outerShdw>
                </a:effectLst>
                <a:latin typeface="MS PMincho"/>
                <a:ea typeface="MS PMincho"/>
              </a:endParaRPr>
            </a:p>
            <a:p>
              <a:r>
                <a:rPr lang="en-US" altLang="ja-JP" sz="4400" b="0" cap="none" spc="0">
                  <a:ln w="0"/>
                  <a:solidFill>
                    <a:schemeClr val="bg1"/>
                  </a:solidFill>
                  <a:effectLst>
                    <a:outerShdw blurRad="38100" dist="19050" dir="2700000" algn="tl" rotWithShape="0">
                      <a:schemeClr val="dk1">
                        <a:alpha val="40000"/>
                      </a:schemeClr>
                    </a:outerShdw>
                  </a:effectLst>
                  <a:latin typeface="MS PMincho" panose="02020600040205080304" pitchFamily="18" charset="-128"/>
                  <a:ea typeface="MS PMincho" panose="02020600040205080304" pitchFamily="18" charset="-128"/>
                </a:rPr>
                <a:t>SPM:</a:t>
              </a:r>
              <a:r>
                <a:rPr lang="ja-JP" altLang="en-US" sz="4400" b="0" i="0">
                  <a:solidFill>
                    <a:schemeClr val="bg1"/>
                  </a:solidFill>
                  <a:effectLst/>
                  <a:latin typeface="MS PMincho" panose="02020600040205080304" pitchFamily="18" charset="-128"/>
                  <a:ea typeface="MS PMincho" panose="02020600040205080304" pitchFamily="18" charset="-128"/>
                </a:rPr>
                <a:t>中村　颯我</a:t>
              </a:r>
              <a:endParaRPr lang="ja-JP" altLang="en-US" sz="4400" b="0" cap="none" spc="0">
                <a:ln w="0"/>
                <a:solidFill>
                  <a:schemeClr val="bg1"/>
                </a:solidFill>
                <a:effectLst>
                  <a:outerShdw blurRad="38100" dist="19050" dir="2700000" algn="tl" rotWithShape="0">
                    <a:schemeClr val="dk1">
                      <a:alpha val="40000"/>
                    </a:schemeClr>
                  </a:outerShdw>
                </a:effectLst>
                <a:latin typeface="MS PMincho" panose="02020600040205080304" pitchFamily="18" charset="-128"/>
                <a:ea typeface="MS PMincho" panose="02020600040205080304" pitchFamily="18" charset="-128"/>
              </a:endParaRPr>
            </a:p>
            <a:p>
              <a:r>
                <a:rPr lang="en-US" altLang="ja-JP" sz="4400" b="0" cap="none" spc="0">
                  <a:ln w="0"/>
                  <a:solidFill>
                    <a:schemeClr val="bg1"/>
                  </a:solidFill>
                  <a:effectLst>
                    <a:outerShdw blurRad="38100" dist="19050" dir="2700000" algn="tl" rotWithShape="0">
                      <a:schemeClr val="dk1">
                        <a:alpha val="40000"/>
                      </a:schemeClr>
                    </a:outerShdw>
                  </a:effectLst>
                  <a:latin typeface="MS PMincho"/>
                  <a:ea typeface="MS PMincho"/>
                </a:rPr>
                <a:t>       </a:t>
              </a:r>
              <a:r>
                <a:rPr lang="ja-JP" altLang="en-US" sz="4400" b="0" cap="none" spc="0">
                  <a:ln w="0"/>
                  <a:solidFill>
                    <a:schemeClr val="bg1"/>
                  </a:solidFill>
                  <a:effectLst>
                    <a:outerShdw blurRad="38100" dist="19050" dir="2700000" algn="tl" rotWithShape="0">
                      <a:schemeClr val="dk1">
                        <a:alpha val="40000"/>
                      </a:schemeClr>
                    </a:outerShdw>
                  </a:effectLst>
                  <a:latin typeface="MS PMincho"/>
                  <a:ea typeface="MS PMincho"/>
                </a:rPr>
                <a:t>越</a:t>
              </a:r>
              <a:r>
                <a:rPr lang="ja-JP" altLang="en-US" sz="4400">
                  <a:ln w="0"/>
                  <a:solidFill>
                    <a:schemeClr val="bg1"/>
                  </a:solidFill>
                  <a:effectLst>
                    <a:outerShdw blurRad="38100" dist="19050" dir="2700000" algn="tl" rotWithShape="0">
                      <a:schemeClr val="dk1">
                        <a:alpha val="40000"/>
                      </a:schemeClr>
                    </a:outerShdw>
                  </a:effectLst>
                  <a:latin typeface="MS PMincho"/>
                  <a:ea typeface="MS PMincho"/>
                </a:rPr>
                <a:t>仲</a:t>
              </a:r>
              <a:r>
                <a:rPr lang="ja-JP" altLang="en-US" sz="4400" b="0" cap="none" spc="0">
                  <a:ln w="0"/>
                  <a:solidFill>
                    <a:schemeClr val="bg1"/>
                  </a:solidFill>
                  <a:effectLst>
                    <a:outerShdw blurRad="38100" dist="19050" dir="2700000" algn="tl" rotWithShape="0">
                      <a:schemeClr val="dk1">
                        <a:alpha val="40000"/>
                      </a:schemeClr>
                    </a:outerShdw>
                  </a:effectLst>
                  <a:latin typeface="MS PMincho"/>
                  <a:ea typeface="MS PMincho"/>
                </a:rPr>
                <a:t>　真子</a:t>
              </a:r>
              <a:endParaRPr lang="en-US" altLang="ja-JP" sz="4400" b="0" cap="none" spc="0">
                <a:ln w="0"/>
                <a:solidFill>
                  <a:schemeClr val="bg1"/>
                </a:solidFill>
                <a:effectLst>
                  <a:outerShdw blurRad="38100" dist="19050" dir="2700000" algn="tl" rotWithShape="0">
                    <a:schemeClr val="dk1">
                      <a:alpha val="40000"/>
                    </a:schemeClr>
                  </a:outerShdw>
                </a:effectLst>
                <a:latin typeface="MS PMincho"/>
                <a:ea typeface="MS PMincho"/>
              </a:endParaRPr>
            </a:p>
            <a:p>
              <a:r>
                <a:rPr lang="en-US" altLang="ja-JP" sz="4400" b="0" cap="none" spc="0">
                  <a:ln w="0"/>
                  <a:solidFill>
                    <a:schemeClr val="bg1"/>
                  </a:solidFill>
                  <a:effectLst>
                    <a:outerShdw blurRad="38100" dist="19050" dir="2700000" algn="tl" rotWithShape="0">
                      <a:schemeClr val="dk1">
                        <a:alpha val="40000"/>
                      </a:schemeClr>
                    </a:outerShdw>
                  </a:effectLst>
                  <a:latin typeface="MS PMincho" panose="02020600040205080304" pitchFamily="18" charset="-128"/>
                  <a:ea typeface="MS PMincho" panose="02020600040205080304" pitchFamily="18" charset="-128"/>
                </a:rPr>
                <a:t>       </a:t>
              </a:r>
              <a:r>
                <a:rPr lang="ja-JP" altLang="en-US" sz="4400" b="0" cap="none" spc="0">
                  <a:ln w="0"/>
                  <a:solidFill>
                    <a:schemeClr val="bg1"/>
                  </a:solidFill>
                  <a:effectLst>
                    <a:outerShdw blurRad="38100" dist="19050" dir="2700000" algn="tl" rotWithShape="0">
                      <a:schemeClr val="dk1">
                        <a:alpha val="40000"/>
                      </a:schemeClr>
                    </a:outerShdw>
                  </a:effectLst>
                  <a:latin typeface="MS PMincho" panose="02020600040205080304" pitchFamily="18" charset="-128"/>
                  <a:ea typeface="MS PMincho" panose="02020600040205080304" pitchFamily="18" charset="-128"/>
                </a:rPr>
                <a:t>角本　航</a:t>
              </a:r>
              <a:r>
                <a:rPr lang="en-US" altLang="ja-JP" sz="4400" b="0" cap="none" spc="0">
                  <a:ln w="0"/>
                  <a:solidFill>
                    <a:schemeClr val="bg1"/>
                  </a:solidFill>
                  <a:effectLst>
                    <a:outerShdw blurRad="38100" dist="19050" dir="2700000" algn="tl" rotWithShape="0">
                      <a:schemeClr val="dk1">
                        <a:alpha val="40000"/>
                      </a:schemeClr>
                    </a:outerShdw>
                  </a:effectLst>
                  <a:latin typeface="MS PMincho" panose="02020600040205080304" pitchFamily="18" charset="-128"/>
                  <a:ea typeface="MS PMincho" panose="02020600040205080304" pitchFamily="18" charset="-128"/>
                </a:rPr>
                <a:t> </a:t>
              </a:r>
            </a:p>
            <a:p>
              <a:r>
                <a:rPr lang="en-US" altLang="ja-JP" sz="4400">
                  <a:ln w="0"/>
                  <a:solidFill>
                    <a:schemeClr val="bg1"/>
                  </a:solidFill>
                  <a:effectLst>
                    <a:outerShdw blurRad="38100" dist="19050" dir="2700000" algn="tl" rotWithShape="0">
                      <a:schemeClr val="dk1">
                        <a:alpha val="40000"/>
                      </a:schemeClr>
                    </a:outerShdw>
                  </a:effectLst>
                  <a:latin typeface="MS PMincho" panose="02020600040205080304" pitchFamily="18" charset="-128"/>
                  <a:ea typeface="MS PMincho" panose="02020600040205080304" pitchFamily="18" charset="-128"/>
                </a:rPr>
                <a:t>       </a:t>
              </a:r>
              <a:r>
                <a:rPr lang="ja-JP" altLang="en-US" sz="4400">
                  <a:ln w="0"/>
                  <a:solidFill>
                    <a:schemeClr val="bg1"/>
                  </a:solidFill>
                  <a:effectLst>
                    <a:outerShdw blurRad="38100" dist="19050" dir="2700000" algn="tl" rotWithShape="0">
                      <a:schemeClr val="dk1">
                        <a:alpha val="40000"/>
                      </a:schemeClr>
                    </a:outerShdw>
                  </a:effectLst>
                  <a:latin typeface="MS PMincho" panose="02020600040205080304" pitchFamily="18" charset="-128"/>
                  <a:ea typeface="MS PMincho" panose="02020600040205080304" pitchFamily="18" charset="-128"/>
                </a:rPr>
                <a:t>高倉　歩</a:t>
              </a:r>
              <a:endParaRPr lang="en-US" altLang="ja-JP" sz="4400">
                <a:ln w="0"/>
                <a:solidFill>
                  <a:schemeClr val="bg1"/>
                </a:solidFill>
                <a:effectLst>
                  <a:outerShdw blurRad="38100" dist="19050" dir="2700000" algn="tl" rotWithShape="0">
                    <a:schemeClr val="dk1">
                      <a:alpha val="40000"/>
                    </a:schemeClr>
                  </a:outerShdw>
                </a:effectLst>
                <a:latin typeface="MS PMincho" panose="02020600040205080304" pitchFamily="18" charset="-128"/>
                <a:ea typeface="MS PMincho" panose="02020600040205080304" pitchFamily="18" charset="-128"/>
              </a:endParaRPr>
            </a:p>
            <a:p>
              <a:r>
                <a:rPr lang="en-US" altLang="ja-JP" sz="4400" b="0" cap="none" spc="0">
                  <a:ln w="0"/>
                  <a:solidFill>
                    <a:schemeClr val="bg1"/>
                  </a:solidFill>
                  <a:effectLst>
                    <a:outerShdw blurRad="38100" dist="19050" dir="2700000" algn="tl" rotWithShape="0">
                      <a:schemeClr val="dk1">
                        <a:alpha val="40000"/>
                      </a:schemeClr>
                    </a:outerShdw>
                  </a:effectLst>
                  <a:latin typeface="MS PMincho" panose="02020600040205080304" pitchFamily="18" charset="-128"/>
                  <a:ea typeface="MS PMincho" panose="02020600040205080304" pitchFamily="18" charset="-128"/>
                </a:rPr>
                <a:t>       </a:t>
              </a:r>
              <a:r>
                <a:rPr lang="ja-JP" altLang="en-US" sz="4400" b="0" cap="none" spc="0">
                  <a:ln w="0"/>
                  <a:solidFill>
                    <a:schemeClr val="bg1"/>
                  </a:solidFill>
                  <a:effectLst>
                    <a:outerShdw blurRad="38100" dist="19050" dir="2700000" algn="tl" rotWithShape="0">
                      <a:schemeClr val="dk1">
                        <a:alpha val="40000"/>
                      </a:schemeClr>
                    </a:outerShdw>
                  </a:effectLst>
                  <a:latin typeface="MS PMincho" panose="02020600040205080304" pitchFamily="18" charset="-128"/>
                  <a:ea typeface="MS PMincho" panose="02020600040205080304" pitchFamily="18" charset="-128"/>
                </a:rPr>
                <a:t>大森　友太郎</a:t>
              </a:r>
            </a:p>
          </p:txBody>
        </p:sp>
        <p:sp>
          <p:nvSpPr>
            <p:cNvPr id="35" name="正方形/長方形 34">
              <a:extLst>
                <a:ext uri="{FF2B5EF4-FFF2-40B4-BE49-F238E27FC236}">
                  <a16:creationId xmlns:a16="http://schemas.microsoft.com/office/drawing/2014/main" id="{416D1539-7ED5-C678-B313-28422DECA340}"/>
                </a:ext>
              </a:extLst>
            </p:cNvPr>
            <p:cNvSpPr/>
            <p:nvPr/>
          </p:nvSpPr>
          <p:spPr>
            <a:xfrm>
              <a:off x="10034137" y="4150435"/>
              <a:ext cx="184730" cy="769441"/>
            </a:xfrm>
            <a:prstGeom prst="rect">
              <a:avLst/>
            </a:prstGeom>
            <a:noFill/>
          </p:spPr>
          <p:txBody>
            <a:bodyPr wrap="none" lIns="91440" tIns="45720" rIns="91440" bIns="45720">
              <a:spAutoFit/>
            </a:bodyPr>
            <a:lstStyle/>
            <a:p>
              <a:pPr algn="ctr"/>
              <a:endParaRPr lang="ja-JP" altLang="en-US" sz="4400" b="0" cap="none" spc="0">
                <a:ln w="0"/>
                <a:solidFill>
                  <a:schemeClr val="bg1"/>
                </a:solidFill>
                <a:effectLst>
                  <a:outerShdw blurRad="38100" dist="19050" dir="2700000" algn="tl" rotWithShape="0">
                    <a:schemeClr val="dk1">
                      <a:alpha val="40000"/>
                    </a:schemeClr>
                  </a:outerShdw>
                </a:effectLst>
                <a:latin typeface="MS PMincho" panose="02020600040205080304" pitchFamily="18" charset="-128"/>
                <a:ea typeface="MS PMincho" panose="02020600040205080304" pitchFamily="18" charset="-128"/>
              </a:endParaRPr>
            </a:p>
          </p:txBody>
        </p:sp>
        <p:pic>
          <p:nvPicPr>
            <p:cNvPr id="8" name="図 7">
              <a:extLst>
                <a:ext uri="{FF2B5EF4-FFF2-40B4-BE49-F238E27FC236}">
                  <a16:creationId xmlns:a16="http://schemas.microsoft.com/office/drawing/2014/main" id="{7E0E4F8F-4410-A5EC-A037-4CE06DF07423}"/>
                </a:ext>
              </a:extLst>
            </p:cNvPr>
            <p:cNvPicPr>
              <a:picLocks noChangeAspect="1"/>
            </p:cNvPicPr>
            <p:nvPr/>
          </p:nvPicPr>
          <p:blipFill>
            <a:blip r:embed="rId4"/>
            <a:stretch>
              <a:fillRect/>
            </a:stretch>
          </p:blipFill>
          <p:spPr>
            <a:xfrm>
              <a:off x="5959855" y="4708364"/>
              <a:ext cx="2816797" cy="2209425"/>
            </a:xfrm>
            <a:prstGeom prst="rect">
              <a:avLst/>
            </a:prstGeom>
          </p:spPr>
        </p:pic>
      </p:grpSp>
    </p:spTree>
    <p:extLst>
      <p:ext uri="{BB962C8B-B14F-4D97-AF65-F5344CB8AC3E}">
        <p14:creationId xmlns:p14="http://schemas.microsoft.com/office/powerpoint/2010/main" val="1948491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2CB1A865-C476-AB50-BC14-74886D012A00}"/>
              </a:ext>
            </a:extLst>
          </p:cNvPr>
          <p:cNvPicPr>
            <a:picLocks noChangeAspect="1"/>
          </p:cNvPicPr>
          <p:nvPr/>
        </p:nvPicPr>
        <p:blipFill>
          <a:blip r:embed="rId3"/>
          <a:stretch>
            <a:fillRect/>
          </a:stretch>
        </p:blipFill>
        <p:spPr>
          <a:xfrm>
            <a:off x="3273668" y="816818"/>
            <a:ext cx="8787910" cy="5214454"/>
          </a:xfrm>
          <a:prstGeom prst="rect">
            <a:avLst/>
          </a:prstGeom>
        </p:spPr>
      </p:pic>
      <p:sp>
        <p:nvSpPr>
          <p:cNvPr id="5" name="正方形/長方形 4">
            <a:extLst>
              <a:ext uri="{FF2B5EF4-FFF2-40B4-BE49-F238E27FC236}">
                <a16:creationId xmlns:a16="http://schemas.microsoft.com/office/drawing/2014/main" id="{BDED1B6F-168C-C1D1-7116-1EB9F5984AAD}"/>
              </a:ext>
            </a:extLst>
          </p:cNvPr>
          <p:cNvSpPr/>
          <p:nvPr/>
        </p:nvSpPr>
        <p:spPr>
          <a:xfrm>
            <a:off x="-3994" y="443659"/>
            <a:ext cx="10428893" cy="646331"/>
          </a:xfrm>
          <a:prstGeom prst="rect">
            <a:avLst/>
          </a:prstGeom>
          <a:noFill/>
        </p:spPr>
        <p:txBody>
          <a:bodyPr wrap="square" lIns="91440" tIns="45720" rIns="91440" bIns="45720" anchor="t">
            <a:spAutoFit/>
          </a:bodyPr>
          <a:lstStyle/>
          <a:p>
            <a:r>
              <a:rPr lang="ja-JP" altLang="en-US" sz="3600" b="0" cap="none" spc="0">
                <a:ln w="0"/>
                <a:effectLst>
                  <a:outerShdw blurRad="38100" dist="19050" dir="2700000" algn="tl" rotWithShape="0">
                    <a:schemeClr val="dk1">
                      <a:alpha val="40000"/>
                    </a:schemeClr>
                  </a:outerShdw>
                </a:effectLst>
                <a:ea typeface="游ゴシック"/>
              </a:rPr>
              <a:t>・フーリエ変換の結果を対話的に編集する</a:t>
            </a:r>
          </a:p>
        </p:txBody>
      </p:sp>
      <p:sp>
        <p:nvSpPr>
          <p:cNvPr id="7" name="Arrow: Up 6">
            <a:extLst>
              <a:ext uri="{FF2B5EF4-FFF2-40B4-BE49-F238E27FC236}">
                <a16:creationId xmlns:a16="http://schemas.microsoft.com/office/drawing/2014/main" id="{00A52230-87DB-8D73-C8B4-3440B179C26D}"/>
              </a:ext>
            </a:extLst>
          </p:cNvPr>
          <p:cNvSpPr/>
          <p:nvPr/>
        </p:nvSpPr>
        <p:spPr>
          <a:xfrm>
            <a:off x="9319845" y="4996961"/>
            <a:ext cx="454269" cy="71803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CB2F85E-1759-416C-53D6-F8BD706C6B7C}"/>
              </a:ext>
            </a:extLst>
          </p:cNvPr>
          <p:cNvSpPr/>
          <p:nvPr/>
        </p:nvSpPr>
        <p:spPr>
          <a:xfrm>
            <a:off x="2974731" y="4000500"/>
            <a:ext cx="761999" cy="6008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B6A5946-078E-AF23-4577-A27C3D09DB51}"/>
              </a:ext>
            </a:extLst>
          </p:cNvPr>
          <p:cNvSpPr txBox="1"/>
          <p:nvPr/>
        </p:nvSpPr>
        <p:spPr>
          <a:xfrm>
            <a:off x="630115" y="3949211"/>
            <a:ext cx="242081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a:ea typeface="游ゴシック"/>
              </a:rPr>
              <a:t>対応する逆変換の画像が生成される</a:t>
            </a:r>
            <a:endParaRPr lang="en-US" sz="2000">
              <a:ea typeface="游ゴシック"/>
            </a:endParaRPr>
          </a:p>
        </p:txBody>
      </p:sp>
      <p:sp>
        <p:nvSpPr>
          <p:cNvPr id="10" name="TextBox 9">
            <a:extLst>
              <a:ext uri="{FF2B5EF4-FFF2-40B4-BE49-F238E27FC236}">
                <a16:creationId xmlns:a16="http://schemas.microsoft.com/office/drawing/2014/main" id="{65387184-6DA5-AD9C-A0AA-19A053DD88B8}"/>
              </a:ext>
            </a:extLst>
          </p:cNvPr>
          <p:cNvSpPr txBox="1"/>
          <p:nvPr/>
        </p:nvSpPr>
        <p:spPr>
          <a:xfrm>
            <a:off x="7663960" y="5905499"/>
            <a:ext cx="40766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a:ea typeface="游ゴシック"/>
              </a:rPr>
              <a:t>パワースペクトルを一部だけ適用</a:t>
            </a:r>
            <a:endParaRPr lang="en-US" sz="2000">
              <a:ea typeface="游ゴシック"/>
            </a:endParaRPr>
          </a:p>
        </p:txBody>
      </p:sp>
    </p:spTree>
    <p:extLst>
      <p:ext uri="{BB962C8B-B14F-4D97-AF65-F5344CB8AC3E}">
        <p14:creationId xmlns:p14="http://schemas.microsoft.com/office/powerpoint/2010/main" val="1012417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7">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2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10" name="図 9" descr="図形 が含まれている画像&#10;&#10;自動的に生成された説明">
            <a:extLst>
              <a:ext uri="{FF2B5EF4-FFF2-40B4-BE49-F238E27FC236}">
                <a16:creationId xmlns:a16="http://schemas.microsoft.com/office/drawing/2014/main" id="{02EA226B-FB7E-08EB-6564-696708F5DBEF}"/>
              </a:ext>
            </a:extLst>
          </p:cNvPr>
          <p:cNvPicPr>
            <a:picLocks noChangeAspect="1"/>
          </p:cNvPicPr>
          <p:nvPr/>
        </p:nvPicPr>
        <p:blipFill>
          <a:blip r:embed="rId3"/>
          <a:stretch>
            <a:fillRect/>
          </a:stretch>
        </p:blipFill>
        <p:spPr>
          <a:xfrm>
            <a:off x="1217770" y="2239473"/>
            <a:ext cx="3952579" cy="2371547"/>
          </a:xfrm>
          <a:prstGeom prst="rect">
            <a:avLst/>
          </a:prstGeom>
        </p:spPr>
      </p:pic>
      <p:sp>
        <p:nvSpPr>
          <p:cNvPr id="4" name="正方形/長方形 3">
            <a:extLst>
              <a:ext uri="{FF2B5EF4-FFF2-40B4-BE49-F238E27FC236}">
                <a16:creationId xmlns:a16="http://schemas.microsoft.com/office/drawing/2014/main" id="{7AEE71EE-0126-7F15-4B56-ABB0CC14105E}"/>
              </a:ext>
            </a:extLst>
          </p:cNvPr>
          <p:cNvSpPr/>
          <p:nvPr/>
        </p:nvSpPr>
        <p:spPr>
          <a:xfrm>
            <a:off x="6878090" y="1562696"/>
            <a:ext cx="4500973" cy="291387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altLang="ja-JP" sz="4800" b="0" cap="none" spc="0">
                <a:ln w="0"/>
                <a:solidFill>
                  <a:schemeClr val="tx1">
                    <a:alpha val="80000"/>
                  </a:schemeClr>
                </a:solidFill>
                <a:effectLst>
                  <a:outerShdw blurRad="38100" dist="19050" dir="2700000" algn="tl" rotWithShape="0">
                    <a:schemeClr val="dk1">
                      <a:alpha val="40000"/>
                    </a:schemeClr>
                  </a:outerShdw>
                </a:effectLst>
              </a:rPr>
              <a:t>demonstration</a:t>
            </a:r>
          </a:p>
        </p:txBody>
      </p:sp>
      <p:sp>
        <p:nvSpPr>
          <p:cNvPr id="2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26" name="Straight Connector 2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AEDE4C34-84B9-A2EA-2001-C805C210C290}"/>
              </a:ext>
            </a:extLst>
          </p:cNvPr>
          <p:cNvSpPr/>
          <p:nvPr/>
        </p:nvSpPr>
        <p:spPr>
          <a:xfrm>
            <a:off x="2018096" y="4888076"/>
            <a:ext cx="2351926" cy="1415772"/>
          </a:xfrm>
          <a:prstGeom prst="rect">
            <a:avLst/>
          </a:prstGeom>
          <a:noFill/>
        </p:spPr>
        <p:txBody>
          <a:bodyPr wrap="none" lIns="91440" tIns="45720" rIns="91440" bIns="45720">
            <a:spAutoFit/>
          </a:bodyPr>
          <a:lstStyle/>
          <a:p>
            <a:pPr algn="ctr"/>
            <a:r>
              <a:rPr lang="en-US" altLang="ja-JP" sz="3200" b="0" cap="none" spc="0">
                <a:ln w="0"/>
                <a:solidFill>
                  <a:schemeClr val="tx1"/>
                </a:solidFill>
                <a:effectLst>
                  <a:outerShdw blurRad="38100" dist="19050" dir="2700000" algn="tl" rotWithShape="0">
                    <a:schemeClr val="dk1">
                      <a:alpha val="40000"/>
                    </a:schemeClr>
                  </a:outerShdw>
                </a:effectLst>
              </a:rPr>
              <a:t>Fourier.app</a:t>
            </a:r>
            <a:endParaRPr lang="ja-JP" altLang="en-US" sz="3200" b="0" cap="none" spc="0">
              <a:ln w="0"/>
              <a:solidFill>
                <a:schemeClr val="tx1"/>
              </a:solidFill>
              <a:effectLst>
                <a:outerShdw blurRad="38100" dist="19050" dir="2700000" algn="tl" rotWithShape="0">
                  <a:schemeClr val="dk1">
                    <a:alpha val="40000"/>
                  </a:schemeClr>
                </a:outerShdw>
              </a:effectLst>
            </a:endParaRPr>
          </a:p>
          <a:p>
            <a:pPr algn="ctr"/>
            <a:endParaRPr lang="ja-JP" altLang="en-US" sz="5400" b="0" cap="none" spc="0">
              <a:ln w="0"/>
              <a:solidFill>
                <a:schemeClr val="tx1"/>
              </a:solidFill>
              <a:effectLst>
                <a:outerShdw blurRad="38100" dist="19050" dir="2700000" algn="tl" rotWithShape="0">
                  <a:schemeClr val="dk1">
                    <a:alpha val="40000"/>
                  </a:schemeClr>
                </a:outerShdw>
              </a:effectLst>
            </a:endParaRPr>
          </a:p>
        </p:txBody>
      </p:sp>
      <p:sp>
        <p:nvSpPr>
          <p:cNvPr id="3" name="テキスト ボックス 2">
            <a:extLst>
              <a:ext uri="{FF2B5EF4-FFF2-40B4-BE49-F238E27FC236}">
                <a16:creationId xmlns:a16="http://schemas.microsoft.com/office/drawing/2014/main" id="{BBBCBBD0-06DB-E165-3528-ABE8683A8DAE}"/>
              </a:ext>
            </a:extLst>
          </p:cNvPr>
          <p:cNvSpPr txBox="1"/>
          <p:nvPr/>
        </p:nvSpPr>
        <p:spPr>
          <a:xfrm>
            <a:off x="5892062" y="5842183"/>
            <a:ext cx="5867192" cy="923330"/>
          </a:xfrm>
          <a:prstGeom prst="rect">
            <a:avLst/>
          </a:prstGeom>
          <a:noFill/>
        </p:spPr>
        <p:txBody>
          <a:bodyPr wrap="square">
            <a:spAutoFit/>
          </a:bodyPr>
          <a:lstStyle/>
          <a:p>
            <a:r>
              <a:rPr lang="ja-JP" altLang="en-US"/>
              <a:t>参考文献：https://www.kyoto-su.ac.jp/faculty/professors/cse/ahcetq00000022el-img/th_289_aoki.jpg</a:t>
            </a:r>
          </a:p>
        </p:txBody>
      </p:sp>
    </p:spTree>
    <p:extLst>
      <p:ext uri="{BB962C8B-B14F-4D97-AF65-F5344CB8AC3E}">
        <p14:creationId xmlns:p14="http://schemas.microsoft.com/office/powerpoint/2010/main" val="470473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9175A65-A3C6-895C-B791-0EC7010F5FB1}"/>
              </a:ext>
            </a:extLst>
          </p:cNvPr>
          <p:cNvSpPr/>
          <p:nvPr/>
        </p:nvSpPr>
        <p:spPr>
          <a:xfrm>
            <a:off x="0" y="126164"/>
            <a:ext cx="2262158" cy="923330"/>
          </a:xfrm>
          <a:prstGeom prst="rect">
            <a:avLst/>
          </a:prstGeom>
          <a:noFill/>
        </p:spPr>
        <p:txBody>
          <a:bodyPr wrap="none" lIns="91440" tIns="45720" rIns="91440" bIns="45720">
            <a:spAutoFit/>
          </a:bodyPr>
          <a:lstStyle/>
          <a:p>
            <a:pPr algn="ctr"/>
            <a:r>
              <a:rPr lang="ja-JP" altLang="en-US" sz="5400" b="0" cap="none" spc="0">
                <a:ln w="0"/>
                <a:solidFill>
                  <a:schemeClr val="tx1"/>
                </a:solidFill>
                <a:effectLst>
                  <a:outerShdw blurRad="38100" dist="19050" dir="2700000" algn="tl" rotWithShape="0">
                    <a:schemeClr val="dk1">
                      <a:alpha val="40000"/>
                    </a:schemeClr>
                  </a:outerShdw>
                </a:effectLst>
              </a:rPr>
              <a:t>反省点</a:t>
            </a:r>
          </a:p>
        </p:txBody>
      </p:sp>
      <p:sp>
        <p:nvSpPr>
          <p:cNvPr id="5" name="正方形/長方形 4">
            <a:extLst>
              <a:ext uri="{FF2B5EF4-FFF2-40B4-BE49-F238E27FC236}">
                <a16:creationId xmlns:a16="http://schemas.microsoft.com/office/drawing/2014/main" id="{B690ED63-24CC-06C1-EE41-FA372341588B}"/>
              </a:ext>
            </a:extLst>
          </p:cNvPr>
          <p:cNvSpPr/>
          <p:nvPr/>
        </p:nvSpPr>
        <p:spPr>
          <a:xfrm>
            <a:off x="0" y="1603756"/>
            <a:ext cx="9417963" cy="646331"/>
          </a:xfrm>
          <a:prstGeom prst="rect">
            <a:avLst/>
          </a:prstGeom>
          <a:noFill/>
        </p:spPr>
        <p:txBody>
          <a:bodyPr wrap="none" lIns="91440" tIns="45720" rIns="91440" bIns="45720">
            <a:spAutoFit/>
          </a:bodyPr>
          <a:lstStyle/>
          <a:p>
            <a:pPr algn="ctr"/>
            <a:r>
              <a:rPr lang="ja-JP" altLang="en-US" sz="3600">
                <a:ln w="0"/>
                <a:effectLst>
                  <a:outerShdw blurRad="38100" dist="19050" dir="2700000" algn="tl" rotWithShape="0">
                    <a:schemeClr val="dk1">
                      <a:alpha val="40000"/>
                    </a:schemeClr>
                  </a:outerShdw>
                </a:effectLst>
              </a:rPr>
              <a:t>・一部しかオブジェクト指向にできなかった</a:t>
            </a:r>
            <a:endParaRPr lang="ja-JP" altLang="en-US" sz="3600" b="0" cap="none" spc="0">
              <a:ln w="0"/>
              <a:solidFill>
                <a:schemeClr val="tx1"/>
              </a:solidFill>
              <a:effectLst>
                <a:outerShdw blurRad="38100" dist="19050" dir="2700000" algn="tl" rotWithShape="0">
                  <a:schemeClr val="dk1">
                    <a:alpha val="40000"/>
                  </a:schemeClr>
                </a:outerShdw>
              </a:effectLst>
            </a:endParaRPr>
          </a:p>
        </p:txBody>
      </p:sp>
      <p:sp>
        <p:nvSpPr>
          <p:cNvPr id="6" name="正方形/長方形 5">
            <a:extLst>
              <a:ext uri="{FF2B5EF4-FFF2-40B4-BE49-F238E27FC236}">
                <a16:creationId xmlns:a16="http://schemas.microsoft.com/office/drawing/2014/main" id="{BAB229A0-F964-6507-2A6A-0DA96CAED12F}"/>
              </a:ext>
            </a:extLst>
          </p:cNvPr>
          <p:cNvSpPr/>
          <p:nvPr/>
        </p:nvSpPr>
        <p:spPr>
          <a:xfrm>
            <a:off x="0" y="3688881"/>
            <a:ext cx="3877985" cy="646331"/>
          </a:xfrm>
          <a:prstGeom prst="rect">
            <a:avLst/>
          </a:prstGeom>
          <a:noFill/>
        </p:spPr>
        <p:txBody>
          <a:bodyPr wrap="none" lIns="91440" tIns="45720" rIns="91440" bIns="45720">
            <a:spAutoFit/>
          </a:bodyPr>
          <a:lstStyle/>
          <a:p>
            <a:pPr algn="ctr"/>
            <a:r>
              <a:rPr lang="ja-JP" altLang="en-US" sz="3600" b="0" cap="none" spc="0">
                <a:ln w="0"/>
                <a:solidFill>
                  <a:schemeClr val="tx1"/>
                </a:solidFill>
                <a:effectLst>
                  <a:outerShdw blurRad="38100" dist="19050" dir="2700000" algn="tl" rotWithShape="0">
                    <a:schemeClr val="dk1">
                      <a:alpha val="40000"/>
                    </a:schemeClr>
                  </a:outerShdw>
                </a:effectLst>
              </a:rPr>
              <a:t>・拡張機能が皆無</a:t>
            </a:r>
          </a:p>
        </p:txBody>
      </p:sp>
      <p:sp>
        <p:nvSpPr>
          <p:cNvPr id="2" name="正方形/長方形 1">
            <a:extLst>
              <a:ext uri="{FF2B5EF4-FFF2-40B4-BE49-F238E27FC236}">
                <a16:creationId xmlns:a16="http://schemas.microsoft.com/office/drawing/2014/main" id="{5B07A034-59E4-752A-32F8-510BC1EA7768}"/>
              </a:ext>
            </a:extLst>
          </p:cNvPr>
          <p:cNvSpPr/>
          <p:nvPr/>
        </p:nvSpPr>
        <p:spPr>
          <a:xfrm>
            <a:off x="0" y="2623868"/>
            <a:ext cx="3877985" cy="646331"/>
          </a:xfrm>
          <a:prstGeom prst="rect">
            <a:avLst/>
          </a:prstGeom>
          <a:noFill/>
        </p:spPr>
        <p:txBody>
          <a:bodyPr wrap="none" lIns="91440" tIns="45720" rIns="91440" bIns="45720">
            <a:spAutoFit/>
          </a:bodyPr>
          <a:lstStyle/>
          <a:p>
            <a:pPr algn="ctr"/>
            <a:r>
              <a:rPr lang="ja-JP" altLang="en-US" sz="3600" b="0" cap="none" spc="0">
                <a:ln w="0"/>
                <a:solidFill>
                  <a:schemeClr val="tx1"/>
                </a:solidFill>
                <a:effectLst>
                  <a:outerShdw blurRad="38100" dist="19050" dir="2700000" algn="tl" rotWithShape="0">
                    <a:schemeClr val="dk1">
                      <a:alpha val="40000"/>
                    </a:schemeClr>
                  </a:outerShdw>
                </a:effectLst>
              </a:rPr>
              <a:t>・テストが不十分</a:t>
            </a:r>
          </a:p>
        </p:txBody>
      </p:sp>
      <p:pic>
        <p:nvPicPr>
          <p:cNvPr id="1026" name="Picture 2" descr="パソコンの父” アラン・ケイ博士に米国大学が名誉博士号授与 | 京都賞">
            <a:extLst>
              <a:ext uri="{FF2B5EF4-FFF2-40B4-BE49-F238E27FC236}">
                <a16:creationId xmlns:a16="http://schemas.microsoft.com/office/drawing/2014/main" id="{A4B341C7-E820-36D8-B1A8-B147A7106F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1937" y="2804348"/>
            <a:ext cx="4594348" cy="308240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E3BD1474-75C8-2219-AEB7-C33C89874FDC}"/>
              </a:ext>
            </a:extLst>
          </p:cNvPr>
          <p:cNvSpPr/>
          <p:nvPr/>
        </p:nvSpPr>
        <p:spPr>
          <a:xfrm>
            <a:off x="5474355" y="6211669"/>
            <a:ext cx="7389512" cy="646331"/>
          </a:xfrm>
          <a:prstGeom prst="rect">
            <a:avLst/>
          </a:prstGeom>
          <a:noFill/>
        </p:spPr>
        <p:txBody>
          <a:bodyPr wrap="square" lIns="91440" tIns="45720" rIns="91440" bIns="45720">
            <a:spAutoFit/>
          </a:bodyPr>
          <a:lstStyle/>
          <a:p>
            <a:pPr algn="ctr"/>
            <a:r>
              <a:rPr lang="ja-JP" altLang="en-US" sz="3600">
                <a:ln w="0"/>
                <a:effectLst>
                  <a:outerShdw blurRad="38100" dist="19050" dir="2700000" algn="tl" rotWithShape="0">
                    <a:schemeClr val="dk1">
                      <a:alpha val="40000"/>
                    </a:schemeClr>
                  </a:outerShdw>
                </a:effectLst>
              </a:rPr>
              <a:t>アラン・ケイ</a:t>
            </a:r>
            <a:r>
              <a:rPr lang="en-US" altLang="ja-JP" sz="3600">
                <a:ln w="0"/>
                <a:effectLst>
                  <a:outerShdw blurRad="38100" dist="19050" dir="2700000" algn="tl" rotWithShape="0">
                    <a:schemeClr val="dk1">
                      <a:alpha val="40000"/>
                    </a:schemeClr>
                  </a:outerShdw>
                </a:effectLst>
              </a:rPr>
              <a:t>(1940~)</a:t>
            </a:r>
            <a:endParaRPr lang="ja-JP" altLang="en-US" sz="3600"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68621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94425C-2ECC-D017-B03A-DBC3DCDED435}"/>
              </a:ext>
            </a:extLst>
          </p:cNvPr>
          <p:cNvSpPr>
            <a:spLocks noGrp="1"/>
          </p:cNvSpPr>
          <p:nvPr>
            <p:ph type="title"/>
          </p:nvPr>
        </p:nvSpPr>
        <p:spPr/>
        <p:txBody>
          <a:bodyPr/>
          <a:lstStyle/>
          <a:p>
            <a:r>
              <a:rPr kumimoji="1" lang="ja-JP" altLang="en-US"/>
              <a:t>拡張機能の例</a:t>
            </a:r>
          </a:p>
        </p:txBody>
      </p:sp>
      <p:sp>
        <p:nvSpPr>
          <p:cNvPr id="3" name="コンテンツ プレースホルダー 2">
            <a:extLst>
              <a:ext uri="{FF2B5EF4-FFF2-40B4-BE49-F238E27FC236}">
                <a16:creationId xmlns:a16="http://schemas.microsoft.com/office/drawing/2014/main" id="{F75BCEA5-B3FF-CE29-3F92-FF493D40561C}"/>
              </a:ext>
            </a:extLst>
          </p:cNvPr>
          <p:cNvSpPr>
            <a:spLocks noGrp="1"/>
          </p:cNvSpPr>
          <p:nvPr>
            <p:ph idx="1"/>
          </p:nvPr>
        </p:nvSpPr>
        <p:spPr/>
        <p:txBody>
          <a:bodyPr vert="horz" lIns="91440" tIns="45720" rIns="91440" bIns="45720" rtlCol="0" anchor="t">
            <a:normAutofit/>
          </a:bodyPr>
          <a:lstStyle/>
          <a:p>
            <a:r>
              <a:rPr kumimoji="1" lang="ja-JP" altLang="en-US">
                <a:ea typeface="游ゴシック"/>
              </a:rPr>
              <a:t>　</a:t>
            </a:r>
            <a:r>
              <a:rPr lang="ja-JP" altLang="en-US">
                <a:ea typeface="游ゴシック"/>
              </a:rPr>
              <a:t>ユーザーが指定した</a:t>
            </a:r>
            <a:r>
              <a:rPr kumimoji="1" lang="ja-JP" altLang="en-US">
                <a:ea typeface="游ゴシック"/>
              </a:rPr>
              <a:t>他の画像を使えるように</a:t>
            </a:r>
            <a:endParaRPr kumimoji="1" lang="en-US" altLang="ja-JP">
              <a:ea typeface="游ゴシック"/>
            </a:endParaRPr>
          </a:p>
          <a:p>
            <a:endParaRPr kumimoji="1" lang="en-US" altLang="ja-JP"/>
          </a:p>
          <a:p>
            <a:r>
              <a:rPr lang="ja-JP" altLang="en-US"/>
              <a:t>　三次元以上でもできるように</a:t>
            </a:r>
            <a:endParaRPr lang="en-US" altLang="ja-JP"/>
          </a:p>
          <a:p>
            <a:endParaRPr lang="en-US" altLang="ja-JP"/>
          </a:p>
          <a:p>
            <a:r>
              <a:rPr lang="ja-JP" altLang="en-US"/>
              <a:t>　縦横比を調整して高速に処理する</a:t>
            </a:r>
            <a:endParaRPr lang="en-US" altLang="ja-JP"/>
          </a:p>
          <a:p>
            <a:endParaRPr lang="en-US" altLang="ja-JP"/>
          </a:p>
          <a:p>
            <a:endParaRPr lang="en-US" altLang="ja-JP">
              <a:ea typeface="游ゴシック" panose="020B0400000000000000" pitchFamily="34" charset="-128"/>
            </a:endParaRPr>
          </a:p>
          <a:p>
            <a:endParaRPr lang="en-US" altLang="ja-JP"/>
          </a:p>
          <a:p>
            <a:pPr marL="0" indent="0">
              <a:buNone/>
            </a:pPr>
            <a:endParaRPr lang="en-US" altLang="ja-JP"/>
          </a:p>
          <a:p>
            <a:pPr marL="0" indent="0">
              <a:buNone/>
            </a:pPr>
            <a:endParaRPr lang="ja-JP" altLang="en-US">
              <a:ea typeface="游ゴシック"/>
            </a:endParaRPr>
          </a:p>
          <a:p>
            <a:endParaRPr lang="ja-JP" altLang="en-US">
              <a:ea typeface="游ゴシック" panose="020B0400000000000000" pitchFamily="34" charset="-128"/>
            </a:endParaRPr>
          </a:p>
        </p:txBody>
      </p:sp>
    </p:spTree>
    <p:extLst>
      <p:ext uri="{BB962C8B-B14F-4D97-AF65-F5344CB8AC3E}">
        <p14:creationId xmlns:p14="http://schemas.microsoft.com/office/powerpoint/2010/main" val="587594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ジョゼフ・フーリエ - Wikipedia">
            <a:extLst>
              <a:ext uri="{FF2B5EF4-FFF2-40B4-BE49-F238E27FC236}">
                <a16:creationId xmlns:a16="http://schemas.microsoft.com/office/drawing/2014/main" id="{0BF78EF9-64D6-C47B-B643-4D4E02A79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0127" y="2363642"/>
            <a:ext cx="3097949" cy="3918928"/>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AFF83DA3-7518-2C56-8F85-9487349D48AF}"/>
              </a:ext>
            </a:extLst>
          </p:cNvPr>
          <p:cNvSpPr/>
          <p:nvPr/>
        </p:nvSpPr>
        <p:spPr>
          <a:xfrm>
            <a:off x="0" y="139148"/>
            <a:ext cx="6417141" cy="923330"/>
          </a:xfrm>
          <a:prstGeom prst="rect">
            <a:avLst/>
          </a:prstGeom>
          <a:noFill/>
        </p:spPr>
        <p:txBody>
          <a:bodyPr wrap="none" lIns="91440" tIns="45720" rIns="91440" bIns="45720">
            <a:spAutoFit/>
          </a:bodyPr>
          <a:lstStyle/>
          <a:p>
            <a:pPr algn="ctr"/>
            <a:r>
              <a:rPr lang="ja-JP" altLang="en-US" sz="5400" b="0" cap="none" spc="0">
                <a:ln w="0"/>
                <a:solidFill>
                  <a:schemeClr val="tx1"/>
                </a:solidFill>
                <a:effectLst>
                  <a:outerShdw blurRad="38100" dist="19050" dir="2700000" algn="tl" rotWithShape="0">
                    <a:schemeClr val="dk1">
                      <a:alpha val="40000"/>
                    </a:schemeClr>
                  </a:outerShdw>
                </a:effectLst>
              </a:rPr>
              <a:t>プロジェクトの目標</a:t>
            </a:r>
          </a:p>
        </p:txBody>
      </p:sp>
      <p:sp>
        <p:nvSpPr>
          <p:cNvPr id="5" name="正方形/長方形 4">
            <a:extLst>
              <a:ext uri="{FF2B5EF4-FFF2-40B4-BE49-F238E27FC236}">
                <a16:creationId xmlns:a16="http://schemas.microsoft.com/office/drawing/2014/main" id="{6FD3971E-A94C-3F59-6F15-A620268F0C74}"/>
              </a:ext>
            </a:extLst>
          </p:cNvPr>
          <p:cNvSpPr/>
          <p:nvPr/>
        </p:nvSpPr>
        <p:spPr>
          <a:xfrm>
            <a:off x="108932" y="1286424"/>
            <a:ext cx="11974135" cy="1077218"/>
          </a:xfrm>
          <a:prstGeom prst="rect">
            <a:avLst/>
          </a:prstGeom>
          <a:noFill/>
        </p:spPr>
        <p:txBody>
          <a:bodyPr wrap="square" lIns="91440" tIns="45720" rIns="91440" bIns="45720">
            <a:spAutoFit/>
          </a:bodyPr>
          <a:lstStyle/>
          <a:p>
            <a:pPr algn="ctr"/>
            <a:r>
              <a:rPr lang="ja-JP" altLang="en-US" sz="3200" b="0" i="0" u="none" strike="noStrike">
                <a:solidFill>
                  <a:srgbClr val="000000"/>
                </a:solidFill>
                <a:effectLst/>
                <a:latin typeface="Arial" panose="020B0604020202020204" pitchFamily="34" charset="0"/>
              </a:rPr>
              <a:t>フーリエ変換を作成し、</a:t>
            </a:r>
            <a:r>
              <a:rPr lang="ja-JP" altLang="en-US" sz="3200">
                <a:solidFill>
                  <a:srgbClr val="000000"/>
                </a:solidFill>
                <a:latin typeface="Arial" panose="020B0604020202020204" pitchFamily="34" charset="0"/>
              </a:rPr>
              <a:t>フーリエ変換</a:t>
            </a:r>
            <a:r>
              <a:rPr lang="ja-JP" altLang="en-US" sz="3200" b="0" i="0" u="none" strike="noStrike">
                <a:solidFill>
                  <a:srgbClr val="000000"/>
                </a:solidFill>
                <a:effectLst/>
                <a:latin typeface="Arial" panose="020B0604020202020204" pitchFamily="34" charset="0"/>
              </a:rPr>
              <a:t>を用いた</a:t>
            </a:r>
            <a:endParaRPr lang="en-US" altLang="ja-JP" sz="3200" b="0" i="0" u="none" strike="noStrike">
              <a:solidFill>
                <a:srgbClr val="000000"/>
              </a:solidFill>
              <a:effectLst/>
              <a:latin typeface="Arial" panose="020B0604020202020204" pitchFamily="34" charset="0"/>
            </a:endParaRPr>
          </a:p>
          <a:p>
            <a:pPr algn="ctr"/>
            <a:r>
              <a:rPr lang="ja-JP" altLang="en-US" sz="3200" b="0" i="0" u="none" strike="noStrike">
                <a:solidFill>
                  <a:srgbClr val="000000"/>
                </a:solidFill>
                <a:effectLst/>
                <a:latin typeface="Arial" panose="020B0604020202020204" pitchFamily="34" charset="0"/>
              </a:rPr>
              <a:t>信号処理アプリケーションを開発する</a:t>
            </a:r>
            <a:endParaRPr lang="ja-JP" altLang="en-US" sz="6600" b="0" cap="none" spc="0">
              <a:ln w="0"/>
              <a:solidFill>
                <a:schemeClr val="tx1"/>
              </a:solidFill>
              <a:effectLst>
                <a:outerShdw blurRad="38100" dist="19050" dir="2700000" algn="tl" rotWithShape="0">
                  <a:schemeClr val="dk1">
                    <a:alpha val="40000"/>
                  </a:schemeClr>
                </a:outerShdw>
              </a:effectLst>
            </a:endParaRPr>
          </a:p>
        </p:txBody>
      </p:sp>
      <p:sp>
        <p:nvSpPr>
          <p:cNvPr id="6" name="正方形/長方形 5">
            <a:extLst>
              <a:ext uri="{FF2B5EF4-FFF2-40B4-BE49-F238E27FC236}">
                <a16:creationId xmlns:a16="http://schemas.microsoft.com/office/drawing/2014/main" id="{271C4165-69CD-8D9D-202A-DF48E014531E}"/>
              </a:ext>
            </a:extLst>
          </p:cNvPr>
          <p:cNvSpPr/>
          <p:nvPr/>
        </p:nvSpPr>
        <p:spPr>
          <a:xfrm>
            <a:off x="7331982" y="6318742"/>
            <a:ext cx="4014240" cy="400110"/>
          </a:xfrm>
          <a:prstGeom prst="rect">
            <a:avLst/>
          </a:prstGeom>
          <a:noFill/>
        </p:spPr>
        <p:txBody>
          <a:bodyPr wrap="none" lIns="91440" tIns="45720" rIns="91440" bIns="45720">
            <a:spAutoFit/>
          </a:bodyPr>
          <a:lstStyle/>
          <a:p>
            <a:pPr algn="ctr"/>
            <a:r>
              <a:rPr lang="ja-JP" altLang="en-US" sz="2000" b="0" cap="none" spc="0">
                <a:ln w="0"/>
                <a:solidFill>
                  <a:schemeClr val="tx1"/>
                </a:solidFill>
                <a:effectLst>
                  <a:outerShdw blurRad="38100" dist="19050" dir="2700000" algn="tl" rotWithShape="0">
                    <a:schemeClr val="dk1">
                      <a:alpha val="40000"/>
                    </a:schemeClr>
                  </a:outerShdw>
                </a:effectLst>
              </a:rPr>
              <a:t>ジョセフ・フーリエ</a:t>
            </a:r>
            <a:r>
              <a:rPr lang="en-US" altLang="ja-JP" sz="2000" b="0" cap="none" spc="0">
                <a:ln w="0"/>
                <a:solidFill>
                  <a:schemeClr val="tx1"/>
                </a:solidFill>
                <a:effectLst>
                  <a:outerShdw blurRad="38100" dist="19050" dir="2700000" algn="tl" rotWithShape="0">
                    <a:schemeClr val="dk1">
                      <a:alpha val="40000"/>
                    </a:schemeClr>
                  </a:outerShdw>
                </a:effectLst>
              </a:rPr>
              <a:t>(1768~1830)</a:t>
            </a:r>
            <a:endParaRPr lang="ja-JP" altLang="en-US" sz="2000" b="0" cap="none" spc="0">
              <a:ln w="0"/>
              <a:solidFill>
                <a:schemeClr val="tx1"/>
              </a:solidFill>
              <a:effectLst>
                <a:outerShdw blurRad="38100" dist="19050" dir="2700000" algn="tl" rotWithShape="0">
                  <a:schemeClr val="dk1">
                    <a:alpha val="40000"/>
                  </a:schemeClr>
                </a:outerShdw>
              </a:effectLst>
            </a:endParaRPr>
          </a:p>
        </p:txBody>
      </p:sp>
      <p:pic>
        <p:nvPicPr>
          <p:cNvPr id="8" name="図 7" descr="図形 が含まれている画像&#10;&#10;自動的に生成された説明">
            <a:extLst>
              <a:ext uri="{FF2B5EF4-FFF2-40B4-BE49-F238E27FC236}">
                <a16:creationId xmlns:a16="http://schemas.microsoft.com/office/drawing/2014/main" id="{8FD88534-E165-F3AF-AA50-2E3B2D56C4B9}"/>
              </a:ext>
            </a:extLst>
          </p:cNvPr>
          <p:cNvPicPr>
            <a:picLocks noChangeAspect="1"/>
          </p:cNvPicPr>
          <p:nvPr/>
        </p:nvPicPr>
        <p:blipFill>
          <a:blip r:embed="rId4"/>
          <a:stretch>
            <a:fillRect/>
          </a:stretch>
        </p:blipFill>
        <p:spPr>
          <a:xfrm>
            <a:off x="1448727" y="3124957"/>
            <a:ext cx="4012406" cy="2396298"/>
          </a:xfrm>
          <a:prstGeom prst="rect">
            <a:avLst/>
          </a:prstGeom>
        </p:spPr>
      </p:pic>
      <p:sp>
        <p:nvSpPr>
          <p:cNvPr id="9" name="正方形/長方形 8">
            <a:extLst>
              <a:ext uri="{FF2B5EF4-FFF2-40B4-BE49-F238E27FC236}">
                <a16:creationId xmlns:a16="http://schemas.microsoft.com/office/drawing/2014/main" id="{F4790712-5C70-FA52-336B-0752870BCE91}"/>
              </a:ext>
            </a:extLst>
          </p:cNvPr>
          <p:cNvSpPr/>
          <p:nvPr/>
        </p:nvSpPr>
        <p:spPr>
          <a:xfrm>
            <a:off x="2278967" y="6134077"/>
            <a:ext cx="2351926" cy="584775"/>
          </a:xfrm>
          <a:prstGeom prst="rect">
            <a:avLst/>
          </a:prstGeom>
          <a:noFill/>
        </p:spPr>
        <p:txBody>
          <a:bodyPr wrap="square" lIns="91440" tIns="45720" rIns="91440" bIns="45720">
            <a:spAutoFit/>
          </a:bodyPr>
          <a:lstStyle/>
          <a:p>
            <a:pPr algn="ctr"/>
            <a:r>
              <a:rPr lang="en-US" altLang="ja-JP" sz="3200" b="0" cap="none" spc="0" err="1">
                <a:ln w="0"/>
                <a:solidFill>
                  <a:schemeClr val="tx1"/>
                </a:solidFill>
                <a:effectLst>
                  <a:outerShdw blurRad="38100" dist="19050" dir="2700000" algn="tl" rotWithShape="0">
                    <a:schemeClr val="dk1">
                      <a:alpha val="40000"/>
                    </a:schemeClr>
                  </a:outerShdw>
                </a:effectLst>
              </a:rPr>
              <a:t>Fourier.app</a:t>
            </a:r>
            <a:endParaRPr lang="ja-JP" altLang="en-US" sz="3200"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69234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図 5" descr="ダイアグラム&#10;&#10;自動的に生成された説明">
            <a:extLst>
              <a:ext uri="{FF2B5EF4-FFF2-40B4-BE49-F238E27FC236}">
                <a16:creationId xmlns:a16="http://schemas.microsoft.com/office/drawing/2014/main" id="{E9386292-F662-DB22-049C-5FFA418AF5CE}"/>
              </a:ext>
            </a:extLst>
          </p:cNvPr>
          <p:cNvPicPr>
            <a:picLocks noChangeAspect="1"/>
          </p:cNvPicPr>
          <p:nvPr/>
        </p:nvPicPr>
        <p:blipFill>
          <a:blip r:embed="rId3"/>
          <a:stretch>
            <a:fillRect/>
          </a:stretch>
        </p:blipFill>
        <p:spPr>
          <a:xfrm>
            <a:off x="331325" y="1860400"/>
            <a:ext cx="6236690" cy="4443641"/>
          </a:xfrm>
          <a:prstGeom prst="rect">
            <a:avLst/>
          </a:prstGeom>
        </p:spPr>
      </p:pic>
      <p:pic>
        <p:nvPicPr>
          <p:cNvPr id="8" name="図 7" descr="テキスト が含まれている画像&#10;&#10;自動的に生成された説明">
            <a:extLst>
              <a:ext uri="{FF2B5EF4-FFF2-40B4-BE49-F238E27FC236}">
                <a16:creationId xmlns:a16="http://schemas.microsoft.com/office/drawing/2014/main" id="{9B73598E-E234-B406-A3B0-25F217DE4E02}"/>
              </a:ext>
            </a:extLst>
          </p:cNvPr>
          <p:cNvPicPr>
            <a:picLocks noChangeAspect="1"/>
          </p:cNvPicPr>
          <p:nvPr/>
        </p:nvPicPr>
        <p:blipFill>
          <a:blip r:embed="rId4"/>
          <a:stretch>
            <a:fillRect/>
          </a:stretch>
        </p:blipFill>
        <p:spPr>
          <a:xfrm>
            <a:off x="6094475" y="1860400"/>
            <a:ext cx="5828261" cy="1121939"/>
          </a:xfrm>
          <a:prstGeom prst="rect">
            <a:avLst/>
          </a:prstGeom>
        </p:spPr>
      </p:pic>
      <p:sp>
        <p:nvSpPr>
          <p:cNvPr id="9" name="正方形/長方形 8">
            <a:extLst>
              <a:ext uri="{FF2B5EF4-FFF2-40B4-BE49-F238E27FC236}">
                <a16:creationId xmlns:a16="http://schemas.microsoft.com/office/drawing/2014/main" id="{5B6A695E-CCA3-20AE-349D-2C983304E829}"/>
              </a:ext>
            </a:extLst>
          </p:cNvPr>
          <p:cNvSpPr/>
          <p:nvPr/>
        </p:nvSpPr>
        <p:spPr>
          <a:xfrm>
            <a:off x="0" y="92294"/>
            <a:ext cx="5724644" cy="923330"/>
          </a:xfrm>
          <a:prstGeom prst="rect">
            <a:avLst/>
          </a:prstGeom>
          <a:noFill/>
        </p:spPr>
        <p:txBody>
          <a:bodyPr wrap="none" lIns="91440" tIns="45720" rIns="91440" bIns="45720">
            <a:spAutoFit/>
          </a:bodyPr>
          <a:lstStyle/>
          <a:p>
            <a:pPr algn="ctr"/>
            <a:r>
              <a:rPr lang="ja-JP" altLang="en-US" sz="5400" b="0" cap="none" spc="0">
                <a:ln w="0"/>
                <a:solidFill>
                  <a:schemeClr val="tx1"/>
                </a:solidFill>
                <a:effectLst>
                  <a:outerShdw blurRad="38100" dist="19050" dir="2700000" algn="tl" rotWithShape="0">
                    <a:schemeClr val="dk1">
                      <a:alpha val="40000"/>
                    </a:schemeClr>
                  </a:outerShdw>
                </a:effectLst>
              </a:rPr>
              <a:t>フーリエ変換とは</a:t>
            </a:r>
          </a:p>
        </p:txBody>
      </p:sp>
      <p:sp>
        <p:nvSpPr>
          <p:cNvPr id="2" name="正方形/長方形 1">
            <a:extLst>
              <a:ext uri="{FF2B5EF4-FFF2-40B4-BE49-F238E27FC236}">
                <a16:creationId xmlns:a16="http://schemas.microsoft.com/office/drawing/2014/main" id="{B12AD762-4436-72D0-193C-6723CD17CD07}"/>
              </a:ext>
            </a:extLst>
          </p:cNvPr>
          <p:cNvSpPr/>
          <p:nvPr/>
        </p:nvSpPr>
        <p:spPr>
          <a:xfrm>
            <a:off x="0" y="6242486"/>
            <a:ext cx="3094894" cy="523220"/>
          </a:xfrm>
          <a:prstGeom prst="rect">
            <a:avLst/>
          </a:prstGeom>
          <a:noFill/>
        </p:spPr>
        <p:txBody>
          <a:bodyPr wrap="square" lIns="91440" tIns="45720" rIns="91440" bIns="45720">
            <a:spAutoFit/>
          </a:bodyPr>
          <a:lstStyle/>
          <a:p>
            <a:pPr algn="ctr"/>
            <a:r>
              <a:rPr lang="en" altLang="ja-JP" sz="1400" b="0" cap="none" spc="0">
                <a:ln w="0"/>
                <a:solidFill>
                  <a:schemeClr val="tx1"/>
                </a:solidFill>
                <a:effectLst>
                  <a:outerShdw blurRad="38100" dist="19050" dir="2700000" algn="tl" rotWithShape="0">
                    <a:schemeClr val="dk1">
                      <a:alpha val="40000"/>
                    </a:schemeClr>
                  </a:outerShdw>
                </a:effectLst>
              </a:rPr>
              <a:t>https://</a:t>
            </a:r>
            <a:r>
              <a:rPr lang="en" altLang="ja-JP" sz="1400" b="0" cap="none" spc="0" err="1">
                <a:ln w="0"/>
                <a:solidFill>
                  <a:schemeClr val="tx1"/>
                </a:solidFill>
                <a:effectLst>
                  <a:outerShdw blurRad="38100" dist="19050" dir="2700000" algn="tl" rotWithShape="0">
                    <a:schemeClr val="dk1">
                      <a:alpha val="40000"/>
                    </a:schemeClr>
                  </a:outerShdw>
                </a:effectLst>
              </a:rPr>
              <a:t>www.yukisako.xyz</a:t>
            </a:r>
            <a:r>
              <a:rPr lang="en" altLang="ja-JP" sz="1400" b="0" cap="none" spc="0">
                <a:ln w="0"/>
                <a:solidFill>
                  <a:schemeClr val="tx1"/>
                </a:solidFill>
                <a:effectLst>
                  <a:outerShdw blurRad="38100" dist="19050" dir="2700000" algn="tl" rotWithShape="0">
                    <a:schemeClr val="dk1">
                      <a:alpha val="40000"/>
                    </a:schemeClr>
                  </a:outerShdw>
                </a:effectLst>
              </a:rPr>
              <a:t>/entry/</a:t>
            </a:r>
            <a:r>
              <a:rPr lang="en" altLang="ja-JP" sz="1400" b="0" cap="none" spc="0" err="1">
                <a:ln w="0"/>
                <a:solidFill>
                  <a:schemeClr val="tx1"/>
                </a:solidFill>
                <a:effectLst>
                  <a:outerShdw blurRad="38100" dist="19050" dir="2700000" algn="tl" rotWithShape="0">
                    <a:schemeClr val="dk1">
                      <a:alpha val="40000"/>
                    </a:schemeClr>
                  </a:outerShdw>
                </a:effectLst>
              </a:rPr>
              <a:t>fourier</a:t>
            </a:r>
            <a:r>
              <a:rPr lang="en" altLang="ja-JP" sz="1400" b="0" cap="none" spc="0">
                <a:ln w="0"/>
                <a:solidFill>
                  <a:schemeClr val="tx1"/>
                </a:solidFill>
                <a:effectLst>
                  <a:outerShdw blurRad="38100" dist="19050" dir="2700000" algn="tl" rotWithShape="0">
                    <a:schemeClr val="dk1">
                      <a:alpha val="40000"/>
                    </a:schemeClr>
                  </a:outerShdw>
                </a:effectLst>
              </a:rPr>
              <a:t>-transform</a:t>
            </a:r>
            <a:endParaRPr lang="ja-JP" altLang="en-US" sz="1400"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86203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31B9817C-372A-D8BA-2FAB-EFECF5C871C2}"/>
              </a:ext>
            </a:extLst>
          </p:cNvPr>
          <p:cNvGrpSpPr/>
          <p:nvPr/>
        </p:nvGrpSpPr>
        <p:grpSpPr>
          <a:xfrm>
            <a:off x="486584" y="342900"/>
            <a:ext cx="11218831" cy="2459566"/>
            <a:chOff x="400437" y="502920"/>
            <a:chExt cx="11218831" cy="2459566"/>
          </a:xfrm>
        </p:grpSpPr>
        <p:pic>
          <p:nvPicPr>
            <p:cNvPr id="7" name="図 6" descr="アンテナ, 時計 が含まれている画像&#10;&#10;自動的に生成された説明">
              <a:extLst>
                <a:ext uri="{FF2B5EF4-FFF2-40B4-BE49-F238E27FC236}">
                  <a16:creationId xmlns:a16="http://schemas.microsoft.com/office/drawing/2014/main" id="{1A2FAC99-CFFC-06A6-6FBE-DB51165B51B7}"/>
                </a:ext>
              </a:extLst>
            </p:cNvPr>
            <p:cNvPicPr>
              <a:picLocks noChangeAspect="1"/>
            </p:cNvPicPr>
            <p:nvPr/>
          </p:nvPicPr>
          <p:blipFill>
            <a:blip r:embed="rId3"/>
            <a:stretch>
              <a:fillRect/>
            </a:stretch>
          </p:blipFill>
          <p:spPr>
            <a:xfrm>
              <a:off x="2690706" y="502920"/>
              <a:ext cx="8928562" cy="2459566"/>
            </a:xfrm>
            <a:prstGeom prst="rect">
              <a:avLst/>
            </a:prstGeom>
          </p:spPr>
        </p:pic>
        <p:sp>
          <p:nvSpPr>
            <p:cNvPr id="10" name="正方形/長方形 9">
              <a:extLst>
                <a:ext uri="{FF2B5EF4-FFF2-40B4-BE49-F238E27FC236}">
                  <a16:creationId xmlns:a16="http://schemas.microsoft.com/office/drawing/2014/main" id="{18B7E5CD-3B8C-24C9-28F7-5DE8294AD09F}"/>
                </a:ext>
              </a:extLst>
            </p:cNvPr>
            <p:cNvSpPr/>
            <p:nvPr/>
          </p:nvSpPr>
          <p:spPr>
            <a:xfrm>
              <a:off x="400437" y="1347982"/>
              <a:ext cx="1627369" cy="769441"/>
            </a:xfrm>
            <a:prstGeom prst="rect">
              <a:avLst/>
            </a:prstGeom>
            <a:noFill/>
          </p:spPr>
          <p:txBody>
            <a:bodyPr wrap="none" lIns="91440" tIns="45720" rIns="91440" bIns="45720">
              <a:spAutoFit/>
            </a:bodyPr>
            <a:lstStyle/>
            <a:p>
              <a:pPr algn="ctr"/>
              <a:r>
                <a:rPr lang="en-US" altLang="ja-JP" sz="4400" b="0" cap="none" spc="0">
                  <a:ln w="0"/>
                  <a:solidFill>
                    <a:schemeClr val="tx1"/>
                  </a:solidFill>
                  <a:effectLst>
                    <a:outerShdw blurRad="38100" dist="19050" dir="2700000" algn="tl" rotWithShape="0">
                      <a:schemeClr val="dk1">
                        <a:alpha val="40000"/>
                      </a:schemeClr>
                    </a:outerShdw>
                  </a:effectLst>
                </a:rPr>
                <a:t>1</a:t>
              </a:r>
              <a:r>
                <a:rPr lang="ja-JP" altLang="en-US" sz="4400" b="0" cap="none" spc="0">
                  <a:ln w="0"/>
                  <a:solidFill>
                    <a:schemeClr val="tx1"/>
                  </a:solidFill>
                  <a:effectLst>
                    <a:outerShdw blurRad="38100" dist="19050" dir="2700000" algn="tl" rotWithShape="0">
                      <a:schemeClr val="dk1">
                        <a:alpha val="40000"/>
                      </a:schemeClr>
                    </a:outerShdw>
                  </a:effectLst>
                </a:rPr>
                <a:t>次元</a:t>
              </a:r>
            </a:p>
          </p:txBody>
        </p:sp>
      </p:grpSp>
      <p:pic>
        <p:nvPicPr>
          <p:cNvPr id="2" name="Picture 3">
            <a:extLst>
              <a:ext uri="{FF2B5EF4-FFF2-40B4-BE49-F238E27FC236}">
                <a16:creationId xmlns:a16="http://schemas.microsoft.com/office/drawing/2014/main" id="{47234CB0-E680-465A-F7F5-3B85C47367BD}"/>
              </a:ext>
            </a:extLst>
          </p:cNvPr>
          <p:cNvPicPr>
            <a:picLocks noChangeAspect="1"/>
          </p:cNvPicPr>
          <p:nvPr/>
        </p:nvPicPr>
        <p:blipFill>
          <a:blip r:embed="rId4"/>
          <a:stretch>
            <a:fillRect/>
          </a:stretch>
        </p:blipFill>
        <p:spPr>
          <a:xfrm>
            <a:off x="108439" y="2794615"/>
            <a:ext cx="6128238" cy="4053001"/>
          </a:xfrm>
          <a:prstGeom prst="rect">
            <a:avLst/>
          </a:prstGeom>
        </p:spPr>
      </p:pic>
      <p:sp>
        <p:nvSpPr>
          <p:cNvPr id="4" name="TextBox 3">
            <a:extLst>
              <a:ext uri="{FF2B5EF4-FFF2-40B4-BE49-F238E27FC236}">
                <a16:creationId xmlns:a16="http://schemas.microsoft.com/office/drawing/2014/main" id="{5562260C-3666-53DA-C075-E48FF59BA2A0}"/>
              </a:ext>
            </a:extLst>
          </p:cNvPr>
          <p:cNvSpPr txBox="1"/>
          <p:nvPr/>
        </p:nvSpPr>
        <p:spPr>
          <a:xfrm>
            <a:off x="108438" y="6424245"/>
            <a:ext cx="2083777"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err="1"/>
              <a:t>参考文献：https</a:t>
            </a:r>
            <a:r>
              <a:rPr lang="en-US" sz="900"/>
              <a:t>://</a:t>
            </a:r>
            <a:r>
              <a:rPr lang="en-US" sz="900" err="1"/>
              <a:t>www.yukisako.xyz</a:t>
            </a:r>
            <a:r>
              <a:rPr lang="en-US" sz="900"/>
              <a:t>/entry/</a:t>
            </a:r>
            <a:r>
              <a:rPr lang="en-US" sz="900" err="1"/>
              <a:t>fourier</a:t>
            </a:r>
            <a:r>
              <a:rPr lang="en-US" sz="900"/>
              <a:t>-transform</a:t>
            </a:r>
            <a:endParaRPr lang="en-US" sz="900">
              <a:ea typeface="游ゴシック"/>
            </a:endParaRPr>
          </a:p>
        </p:txBody>
      </p:sp>
      <p:sp>
        <p:nvSpPr>
          <p:cNvPr id="5" name="TextBox 4">
            <a:extLst>
              <a:ext uri="{FF2B5EF4-FFF2-40B4-BE49-F238E27FC236}">
                <a16:creationId xmlns:a16="http://schemas.microsoft.com/office/drawing/2014/main" id="{55332186-1368-1486-15C1-5F2F34F5FF1E}"/>
              </a:ext>
            </a:extLst>
          </p:cNvPr>
          <p:cNvSpPr txBox="1"/>
          <p:nvPr/>
        </p:nvSpPr>
        <p:spPr>
          <a:xfrm>
            <a:off x="7620000" y="4528039"/>
            <a:ext cx="45720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a:ea typeface="游ゴシック"/>
              </a:rPr>
              <a:t>どのような周波数成分で</a:t>
            </a:r>
            <a:br>
              <a:rPr lang="ja-JP" altLang="en-US" sz="2800">
                <a:ea typeface="游ゴシック"/>
              </a:rPr>
            </a:br>
            <a:r>
              <a:rPr lang="ja-JP" altLang="en-US" sz="2800">
                <a:ea typeface="游ゴシック"/>
              </a:rPr>
              <a:t>成り立っているのか分かる</a:t>
            </a:r>
            <a:endParaRPr lang="en-US" sz="2800">
              <a:ea typeface="游ゴシック"/>
            </a:endParaRPr>
          </a:p>
        </p:txBody>
      </p:sp>
      <p:sp>
        <p:nvSpPr>
          <p:cNvPr id="8" name="Arrow: Right 7">
            <a:extLst>
              <a:ext uri="{FF2B5EF4-FFF2-40B4-BE49-F238E27FC236}">
                <a16:creationId xmlns:a16="http://schemas.microsoft.com/office/drawing/2014/main" id="{8EF73380-5165-037D-30D7-FC48D4A45AD8}"/>
              </a:ext>
            </a:extLst>
          </p:cNvPr>
          <p:cNvSpPr/>
          <p:nvPr/>
        </p:nvSpPr>
        <p:spPr>
          <a:xfrm>
            <a:off x="6784730" y="4615961"/>
            <a:ext cx="644769" cy="4982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4">
            <a:extLst>
              <a:ext uri="{FF2B5EF4-FFF2-40B4-BE49-F238E27FC236}">
                <a16:creationId xmlns:a16="http://schemas.microsoft.com/office/drawing/2014/main" id="{5C2BCF61-233D-654E-5930-237662505B6B}"/>
              </a:ext>
            </a:extLst>
          </p:cNvPr>
          <p:cNvSpPr txBox="1"/>
          <p:nvPr/>
        </p:nvSpPr>
        <p:spPr>
          <a:xfrm>
            <a:off x="92900" y="2802466"/>
            <a:ext cx="2813262" cy="58477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600">
                <a:ea typeface="游ゴシック"/>
              </a:rPr>
              <a:t>複雑な波形も単純な</a:t>
            </a:r>
            <a:r>
              <a:rPr lang="en-US" altLang="ja-JP" sz="1600">
                <a:ea typeface="游ゴシック"/>
              </a:rPr>
              <a:t>sin</a:t>
            </a:r>
            <a:r>
              <a:rPr lang="ja-JP" altLang="en-US" sz="1600">
                <a:ea typeface="游ゴシック"/>
              </a:rPr>
              <a:t>波が</a:t>
            </a:r>
            <a:endParaRPr lang="en-US" altLang="ja-JP" sz="1600">
              <a:ea typeface="游ゴシック"/>
            </a:endParaRPr>
          </a:p>
          <a:p>
            <a:r>
              <a:rPr lang="ja-JP" altLang="en-US" sz="1600">
                <a:solidFill>
                  <a:srgbClr val="FF0000"/>
                </a:solidFill>
                <a:ea typeface="游ゴシック"/>
              </a:rPr>
              <a:t>重なってできている</a:t>
            </a:r>
            <a:r>
              <a:rPr lang="ja-JP" altLang="en-US" sz="1600">
                <a:ea typeface="游ゴシック"/>
              </a:rPr>
              <a:t>だけ</a:t>
            </a:r>
            <a:endParaRPr lang="en-US" sz="1600">
              <a:ea typeface="游ゴシック"/>
            </a:endParaRPr>
          </a:p>
        </p:txBody>
      </p:sp>
    </p:spTree>
    <p:extLst>
      <p:ext uri="{BB962C8B-B14F-4D97-AF65-F5344CB8AC3E}">
        <p14:creationId xmlns:p14="http://schemas.microsoft.com/office/powerpoint/2010/main" val="474255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C83F5A4B-5B66-B1FB-35E6-A1D4EB9F96BB}"/>
              </a:ext>
            </a:extLst>
          </p:cNvPr>
          <p:cNvGrpSpPr/>
          <p:nvPr/>
        </p:nvGrpSpPr>
        <p:grpSpPr>
          <a:xfrm>
            <a:off x="354717" y="355600"/>
            <a:ext cx="11837283" cy="3073400"/>
            <a:chOff x="354717" y="3433233"/>
            <a:chExt cx="11837283" cy="3073400"/>
          </a:xfrm>
        </p:grpSpPr>
        <p:pic>
          <p:nvPicPr>
            <p:cNvPr id="6" name="図 5" descr="テーブル が含まれている画像&#10;&#10;自動的に生成された説明">
              <a:extLst>
                <a:ext uri="{FF2B5EF4-FFF2-40B4-BE49-F238E27FC236}">
                  <a16:creationId xmlns:a16="http://schemas.microsoft.com/office/drawing/2014/main" id="{31409FDB-5119-6FC3-E139-119F772EEF54}"/>
                </a:ext>
              </a:extLst>
            </p:cNvPr>
            <p:cNvPicPr>
              <a:picLocks noChangeAspect="1"/>
            </p:cNvPicPr>
            <p:nvPr/>
          </p:nvPicPr>
          <p:blipFill>
            <a:blip r:embed="rId3"/>
            <a:stretch>
              <a:fillRect/>
            </a:stretch>
          </p:blipFill>
          <p:spPr>
            <a:xfrm>
              <a:off x="1834243" y="3433233"/>
              <a:ext cx="10357757" cy="3073400"/>
            </a:xfrm>
            <a:prstGeom prst="rect">
              <a:avLst/>
            </a:prstGeom>
          </p:spPr>
        </p:pic>
        <p:sp>
          <p:nvSpPr>
            <p:cNvPr id="8" name="正方形/長方形 7">
              <a:extLst>
                <a:ext uri="{FF2B5EF4-FFF2-40B4-BE49-F238E27FC236}">
                  <a16:creationId xmlns:a16="http://schemas.microsoft.com/office/drawing/2014/main" id="{7595F283-08D5-7995-95B2-D0AF09228E1F}"/>
                </a:ext>
              </a:extLst>
            </p:cNvPr>
            <p:cNvSpPr/>
            <p:nvPr/>
          </p:nvSpPr>
          <p:spPr>
            <a:xfrm>
              <a:off x="354717" y="4543624"/>
              <a:ext cx="1627369" cy="769441"/>
            </a:xfrm>
            <a:prstGeom prst="rect">
              <a:avLst/>
            </a:prstGeom>
            <a:noFill/>
          </p:spPr>
          <p:txBody>
            <a:bodyPr wrap="none" lIns="91440" tIns="45720" rIns="91440" bIns="45720">
              <a:spAutoFit/>
            </a:bodyPr>
            <a:lstStyle/>
            <a:p>
              <a:pPr algn="ctr"/>
              <a:r>
                <a:rPr lang="en-US" altLang="ja-JP" sz="4400" b="0" cap="none" spc="0">
                  <a:ln w="0"/>
                  <a:solidFill>
                    <a:schemeClr val="tx1"/>
                  </a:solidFill>
                  <a:effectLst>
                    <a:outerShdw blurRad="38100" dist="19050" dir="2700000" algn="tl" rotWithShape="0">
                      <a:schemeClr val="dk1">
                        <a:alpha val="40000"/>
                      </a:schemeClr>
                    </a:outerShdw>
                  </a:effectLst>
                  <a:latin typeface="+mn-ea"/>
                </a:rPr>
                <a:t>2</a:t>
              </a:r>
              <a:r>
                <a:rPr lang="ja-JP" altLang="en-US" sz="4400" b="0" cap="none" spc="0">
                  <a:ln w="0"/>
                  <a:solidFill>
                    <a:schemeClr val="tx1"/>
                  </a:solidFill>
                  <a:effectLst>
                    <a:outerShdw blurRad="38100" dist="19050" dir="2700000" algn="tl" rotWithShape="0">
                      <a:schemeClr val="dk1">
                        <a:alpha val="40000"/>
                      </a:schemeClr>
                    </a:outerShdw>
                  </a:effectLst>
                  <a:latin typeface="+mn-ea"/>
                </a:rPr>
                <a:t>次元</a:t>
              </a:r>
            </a:p>
          </p:txBody>
        </p:sp>
      </p:grpSp>
      <p:pic>
        <p:nvPicPr>
          <p:cNvPr id="15" name="図 14" descr="文字が書かれている&#10;&#10;低い精度で自動的に生成された説明">
            <a:extLst>
              <a:ext uri="{FF2B5EF4-FFF2-40B4-BE49-F238E27FC236}">
                <a16:creationId xmlns:a16="http://schemas.microsoft.com/office/drawing/2014/main" id="{220A93F1-C6A8-7A9A-25EE-9DE1F612BC33}"/>
              </a:ext>
            </a:extLst>
          </p:cNvPr>
          <p:cNvPicPr>
            <a:picLocks noChangeAspect="1"/>
          </p:cNvPicPr>
          <p:nvPr/>
        </p:nvPicPr>
        <p:blipFill>
          <a:blip r:embed="rId4"/>
          <a:stretch>
            <a:fillRect/>
          </a:stretch>
        </p:blipFill>
        <p:spPr>
          <a:xfrm>
            <a:off x="1060704" y="4177145"/>
            <a:ext cx="10070592" cy="1600200"/>
          </a:xfrm>
          <a:prstGeom prst="rect">
            <a:avLst/>
          </a:prstGeom>
        </p:spPr>
      </p:pic>
    </p:spTree>
    <p:extLst>
      <p:ext uri="{BB962C8B-B14F-4D97-AF65-F5344CB8AC3E}">
        <p14:creationId xmlns:p14="http://schemas.microsoft.com/office/powerpoint/2010/main" val="2162485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Freeform: Shape 51">
            <a:extLst>
              <a:ext uri="{FF2B5EF4-FFF2-40B4-BE49-F238E27FC236}">
                <a16:creationId xmlns:a16="http://schemas.microsoft.com/office/drawing/2014/main" id="{1284CA7F-B696-4085-84C6-CD668817E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50278" cy="3400925"/>
          </a:xfrm>
          <a:custGeom>
            <a:avLst/>
            <a:gdLst>
              <a:gd name="connsiteX0" fmla="*/ 0 w 6050278"/>
              <a:gd name="connsiteY0" fmla="*/ 0 h 3400925"/>
              <a:gd name="connsiteX1" fmla="*/ 6050278 w 6050278"/>
              <a:gd name="connsiteY1" fmla="*/ 0 h 3400925"/>
              <a:gd name="connsiteX2" fmla="*/ 6050278 w 6050278"/>
              <a:gd name="connsiteY2" fmla="*/ 1827306 h 3400925"/>
              <a:gd name="connsiteX3" fmla="*/ 3892296 w 6050278"/>
              <a:gd name="connsiteY3" fmla="*/ 1827306 h 3400925"/>
              <a:gd name="connsiteX4" fmla="*/ 3892296 w 6050278"/>
              <a:gd name="connsiteY4" fmla="*/ 3400925 h 3400925"/>
              <a:gd name="connsiteX5" fmla="*/ 0 w 6050278"/>
              <a:gd name="connsiteY5" fmla="*/ 3400925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1827306"/>
                </a:lnTo>
                <a:lnTo>
                  <a:pt x="3892296" y="1827306"/>
                </a:lnTo>
                <a:lnTo>
                  <a:pt x="3892296" y="3400925"/>
                </a:lnTo>
                <a:lnTo>
                  <a:pt x="0" y="34009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図 12" descr="グラフ, 折れ線グラフ&#10;&#10;自動的に生成された説明">
            <a:extLst>
              <a:ext uri="{FF2B5EF4-FFF2-40B4-BE49-F238E27FC236}">
                <a16:creationId xmlns:a16="http://schemas.microsoft.com/office/drawing/2014/main" id="{BB484317-CB53-C620-7127-AE3CED913432}"/>
              </a:ext>
            </a:extLst>
          </p:cNvPr>
          <p:cNvPicPr>
            <a:picLocks noChangeAspect="1"/>
          </p:cNvPicPr>
          <p:nvPr/>
        </p:nvPicPr>
        <p:blipFill>
          <a:blip r:embed="rId3"/>
          <a:stretch>
            <a:fillRect/>
          </a:stretch>
        </p:blipFill>
        <p:spPr>
          <a:xfrm>
            <a:off x="337010" y="456263"/>
            <a:ext cx="4023335" cy="1186883"/>
          </a:xfrm>
          <a:prstGeom prst="rect">
            <a:avLst/>
          </a:prstGeom>
        </p:spPr>
      </p:pic>
      <p:sp>
        <p:nvSpPr>
          <p:cNvPr id="71" name="Freeform: Shape 53">
            <a:extLst>
              <a:ext uri="{FF2B5EF4-FFF2-40B4-BE49-F238E27FC236}">
                <a16:creationId xmlns:a16="http://schemas.microsoft.com/office/drawing/2014/main" id="{858A10F4-B847-4777-BC82-782F6FB36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1"/>
            <a:ext cx="6050278" cy="3400925"/>
          </a:xfrm>
          <a:custGeom>
            <a:avLst/>
            <a:gdLst>
              <a:gd name="connsiteX0" fmla="*/ 0 w 6050278"/>
              <a:gd name="connsiteY0" fmla="*/ 0 h 3400925"/>
              <a:gd name="connsiteX1" fmla="*/ 6050278 w 6050278"/>
              <a:gd name="connsiteY1" fmla="*/ 0 h 3400925"/>
              <a:gd name="connsiteX2" fmla="*/ 6050278 w 6050278"/>
              <a:gd name="connsiteY2" fmla="*/ 3400925 h 3400925"/>
              <a:gd name="connsiteX3" fmla="*/ 2157982 w 6050278"/>
              <a:gd name="connsiteY3" fmla="*/ 3400925 h 3400925"/>
              <a:gd name="connsiteX4" fmla="*/ 2157982 w 6050278"/>
              <a:gd name="connsiteY4" fmla="*/ 1827306 h 3400925"/>
              <a:gd name="connsiteX5" fmla="*/ 0 w 6050278"/>
              <a:gd name="connsiteY5" fmla="*/ 1827306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3400925"/>
                </a:lnTo>
                <a:lnTo>
                  <a:pt x="2157982" y="3400925"/>
                </a:lnTo>
                <a:lnTo>
                  <a:pt x="2157982" y="1827306"/>
                </a:lnTo>
                <a:lnTo>
                  <a:pt x="0" y="182730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55">
            <a:extLst>
              <a:ext uri="{FF2B5EF4-FFF2-40B4-BE49-F238E27FC236}">
                <a16:creationId xmlns:a16="http://schemas.microsoft.com/office/drawing/2014/main" id="{8883B597-C9A1-46EF-AB6B-71DF0B1ED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89159"/>
            <a:ext cx="6050278" cy="3368841"/>
          </a:xfrm>
          <a:custGeom>
            <a:avLst/>
            <a:gdLst>
              <a:gd name="connsiteX0" fmla="*/ 0 w 6050278"/>
              <a:gd name="connsiteY0" fmla="*/ 0 h 3368841"/>
              <a:gd name="connsiteX1" fmla="*/ 3892296 w 6050278"/>
              <a:gd name="connsiteY1" fmla="*/ 0 h 3368841"/>
              <a:gd name="connsiteX2" fmla="*/ 3892296 w 6050278"/>
              <a:gd name="connsiteY2" fmla="*/ 1541535 h 3368841"/>
              <a:gd name="connsiteX3" fmla="*/ 6050278 w 6050278"/>
              <a:gd name="connsiteY3" fmla="*/ 1541535 h 3368841"/>
              <a:gd name="connsiteX4" fmla="*/ 6050278 w 6050278"/>
              <a:gd name="connsiteY4" fmla="*/ 3368841 h 3368841"/>
              <a:gd name="connsiteX5" fmla="*/ 0 w 6050278"/>
              <a:gd name="connsiteY5" fmla="*/ 3368841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0" y="0"/>
                </a:moveTo>
                <a:lnTo>
                  <a:pt x="3892296" y="0"/>
                </a:lnTo>
                <a:lnTo>
                  <a:pt x="3892296" y="1541535"/>
                </a:lnTo>
                <a:lnTo>
                  <a:pt x="6050278" y="1541535"/>
                </a:lnTo>
                <a:lnTo>
                  <a:pt x="6050278" y="3368841"/>
                </a:lnTo>
                <a:lnTo>
                  <a:pt x="0" y="336884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図 6" descr="ボート, 水, 屋外, 船 が含まれている画像&#10;&#10;自動的に生成された説明">
            <a:extLst>
              <a:ext uri="{FF2B5EF4-FFF2-40B4-BE49-F238E27FC236}">
                <a16:creationId xmlns:a16="http://schemas.microsoft.com/office/drawing/2014/main" id="{8C758F89-6E57-9B23-B9EF-9EC5CAB00A85}"/>
              </a:ext>
            </a:extLst>
          </p:cNvPr>
          <p:cNvPicPr>
            <a:picLocks noChangeAspect="1"/>
          </p:cNvPicPr>
          <p:nvPr/>
        </p:nvPicPr>
        <p:blipFill>
          <a:blip r:embed="rId4"/>
          <a:stretch>
            <a:fillRect/>
          </a:stretch>
        </p:blipFill>
        <p:spPr>
          <a:xfrm>
            <a:off x="337010" y="5260805"/>
            <a:ext cx="3968459" cy="1140932"/>
          </a:xfrm>
          <a:prstGeom prst="rect">
            <a:avLst/>
          </a:prstGeom>
        </p:spPr>
      </p:pic>
      <p:sp>
        <p:nvSpPr>
          <p:cNvPr id="73" name="Freeform: Shape 57">
            <a:extLst>
              <a:ext uri="{FF2B5EF4-FFF2-40B4-BE49-F238E27FC236}">
                <a16:creationId xmlns:a16="http://schemas.microsoft.com/office/drawing/2014/main" id="{A0B38421-369F-445C-9543-5BC17BC09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3489159"/>
            <a:ext cx="6050278" cy="3368841"/>
          </a:xfrm>
          <a:custGeom>
            <a:avLst/>
            <a:gdLst>
              <a:gd name="connsiteX0" fmla="*/ 2157982 w 6050278"/>
              <a:gd name="connsiteY0" fmla="*/ 0 h 3368841"/>
              <a:gd name="connsiteX1" fmla="*/ 6050278 w 6050278"/>
              <a:gd name="connsiteY1" fmla="*/ 0 h 3368841"/>
              <a:gd name="connsiteX2" fmla="*/ 6050278 w 6050278"/>
              <a:gd name="connsiteY2" fmla="*/ 3368841 h 3368841"/>
              <a:gd name="connsiteX3" fmla="*/ 0 w 6050278"/>
              <a:gd name="connsiteY3" fmla="*/ 3368841 h 3368841"/>
              <a:gd name="connsiteX4" fmla="*/ 0 w 6050278"/>
              <a:gd name="connsiteY4" fmla="*/ 1541535 h 3368841"/>
              <a:gd name="connsiteX5" fmla="*/ 2157982 w 6050278"/>
              <a:gd name="connsiteY5" fmla="*/ 1541535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2157982" y="0"/>
                </a:moveTo>
                <a:lnTo>
                  <a:pt x="6050278" y="0"/>
                </a:lnTo>
                <a:lnTo>
                  <a:pt x="6050278" y="3368841"/>
                </a:lnTo>
                <a:lnTo>
                  <a:pt x="0" y="3368841"/>
                </a:lnTo>
                <a:lnTo>
                  <a:pt x="0" y="1541535"/>
                </a:lnTo>
                <a:lnTo>
                  <a:pt x="2157982" y="15415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59">
            <a:extLst>
              <a:ext uri="{FF2B5EF4-FFF2-40B4-BE49-F238E27FC236}">
                <a16:creationId xmlns:a16="http://schemas.microsoft.com/office/drawing/2014/main" id="{FAA9CE81-CAF0-41E3-8E73-CAFA13A0B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3736" y="1918638"/>
            <a:ext cx="4224528" cy="3020725"/>
          </a:xfrm>
          <a:custGeom>
            <a:avLst/>
            <a:gdLst>
              <a:gd name="connsiteX0" fmla="*/ 0 w 4224528"/>
              <a:gd name="connsiteY0" fmla="*/ 0 h 3020725"/>
              <a:gd name="connsiteX1" fmla="*/ 4224528 w 4224528"/>
              <a:gd name="connsiteY1" fmla="*/ 0 h 3020725"/>
              <a:gd name="connsiteX2" fmla="*/ 4224528 w 4224528"/>
              <a:gd name="connsiteY2" fmla="*/ 3020725 h 3020725"/>
              <a:gd name="connsiteX3" fmla="*/ 0 w 4224528"/>
              <a:gd name="connsiteY3" fmla="*/ 3020725 h 3020725"/>
            </a:gdLst>
            <a:ahLst/>
            <a:cxnLst>
              <a:cxn ang="0">
                <a:pos x="connsiteX0" y="connsiteY0"/>
              </a:cxn>
              <a:cxn ang="0">
                <a:pos x="connsiteX1" y="connsiteY1"/>
              </a:cxn>
              <a:cxn ang="0">
                <a:pos x="connsiteX2" y="connsiteY2"/>
              </a:cxn>
              <a:cxn ang="0">
                <a:pos x="connsiteX3" y="connsiteY3"/>
              </a:cxn>
            </a:cxnLst>
            <a:rect l="l" t="t" r="r" b="b"/>
            <a:pathLst>
              <a:path w="4224528" h="3020725">
                <a:moveTo>
                  <a:pt x="0" y="0"/>
                </a:moveTo>
                <a:lnTo>
                  <a:pt x="4224528" y="0"/>
                </a:lnTo>
                <a:lnTo>
                  <a:pt x="4224528" y="3020725"/>
                </a:lnTo>
                <a:lnTo>
                  <a:pt x="0" y="30207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図 10" descr="写真, フェンス, 民衆, グループ が含まれている画像&#10;&#10;自動的に生成された説明">
            <a:extLst>
              <a:ext uri="{FF2B5EF4-FFF2-40B4-BE49-F238E27FC236}">
                <a16:creationId xmlns:a16="http://schemas.microsoft.com/office/drawing/2014/main" id="{FFBCDA51-8E8D-8140-D42C-7D226D53E076}"/>
              </a:ext>
            </a:extLst>
          </p:cNvPr>
          <p:cNvPicPr>
            <a:picLocks noChangeAspect="1"/>
          </p:cNvPicPr>
          <p:nvPr/>
        </p:nvPicPr>
        <p:blipFill>
          <a:blip r:embed="rId5"/>
          <a:stretch>
            <a:fillRect/>
          </a:stretch>
        </p:blipFill>
        <p:spPr>
          <a:xfrm>
            <a:off x="4305469" y="2923176"/>
            <a:ext cx="3581061" cy="1011649"/>
          </a:xfrm>
          <a:prstGeom prst="rect">
            <a:avLst/>
          </a:prstGeom>
        </p:spPr>
      </p:pic>
      <p:pic>
        <p:nvPicPr>
          <p:cNvPr id="5" name="図 4" descr="ピアノの鍵盤&#10;&#10;中程度の精度で自動的に生成された説明">
            <a:extLst>
              <a:ext uri="{FF2B5EF4-FFF2-40B4-BE49-F238E27FC236}">
                <a16:creationId xmlns:a16="http://schemas.microsoft.com/office/drawing/2014/main" id="{6E84A8CF-5A3B-8662-75F7-1A56F408149F}"/>
              </a:ext>
            </a:extLst>
          </p:cNvPr>
          <p:cNvPicPr>
            <a:picLocks noChangeAspect="1"/>
          </p:cNvPicPr>
          <p:nvPr/>
        </p:nvPicPr>
        <p:blipFill>
          <a:blip r:embed="rId6"/>
          <a:stretch>
            <a:fillRect/>
          </a:stretch>
        </p:blipFill>
        <p:spPr>
          <a:xfrm>
            <a:off x="7639938" y="467561"/>
            <a:ext cx="4215052" cy="1232902"/>
          </a:xfrm>
          <a:prstGeom prst="rect">
            <a:avLst/>
          </a:prstGeom>
        </p:spPr>
      </p:pic>
      <p:pic>
        <p:nvPicPr>
          <p:cNvPr id="9" name="図 8">
            <a:extLst>
              <a:ext uri="{FF2B5EF4-FFF2-40B4-BE49-F238E27FC236}">
                <a16:creationId xmlns:a16="http://schemas.microsoft.com/office/drawing/2014/main" id="{AF7248A8-93C3-075D-DFAC-9B9D353036E0}"/>
              </a:ext>
            </a:extLst>
          </p:cNvPr>
          <p:cNvPicPr>
            <a:picLocks noChangeAspect="1"/>
          </p:cNvPicPr>
          <p:nvPr/>
        </p:nvPicPr>
        <p:blipFill>
          <a:blip r:embed="rId7"/>
          <a:stretch>
            <a:fillRect/>
          </a:stretch>
        </p:blipFill>
        <p:spPr>
          <a:xfrm>
            <a:off x="7886530" y="5319562"/>
            <a:ext cx="3968460" cy="1150853"/>
          </a:xfrm>
          <a:prstGeom prst="rect">
            <a:avLst/>
          </a:prstGeom>
        </p:spPr>
      </p:pic>
      <p:sp>
        <p:nvSpPr>
          <p:cNvPr id="14" name="正方形/長方形 13">
            <a:extLst>
              <a:ext uri="{FF2B5EF4-FFF2-40B4-BE49-F238E27FC236}">
                <a16:creationId xmlns:a16="http://schemas.microsoft.com/office/drawing/2014/main" id="{5A28FE4D-1548-325F-CB41-47E5F7615AB5}"/>
              </a:ext>
            </a:extLst>
          </p:cNvPr>
          <p:cNvSpPr/>
          <p:nvPr/>
        </p:nvSpPr>
        <p:spPr>
          <a:xfrm>
            <a:off x="423110" y="2081258"/>
            <a:ext cx="3321742" cy="707886"/>
          </a:xfrm>
          <a:prstGeom prst="rect">
            <a:avLst/>
          </a:prstGeom>
          <a:noFill/>
        </p:spPr>
        <p:txBody>
          <a:bodyPr wrap="none" lIns="91440" tIns="45720" rIns="91440" bIns="45720">
            <a:spAutoFit/>
          </a:bodyPr>
          <a:lstStyle/>
          <a:p>
            <a:pPr algn="ctr"/>
            <a:r>
              <a:rPr lang="en-US" altLang="ja-JP" sz="4000" b="0" cap="none" spc="0">
                <a:ln w="0"/>
                <a:solidFill>
                  <a:schemeClr val="bg1"/>
                </a:solidFill>
                <a:effectLst>
                  <a:outerShdw blurRad="38100" dist="19050" dir="2700000" algn="tl" rotWithShape="0">
                    <a:schemeClr val="dk1">
                      <a:alpha val="40000"/>
                    </a:schemeClr>
                  </a:outerShdw>
                </a:effectLst>
              </a:rPr>
              <a:t>Sample wave</a:t>
            </a:r>
            <a:endParaRPr lang="ja-JP" altLang="en-US" sz="4000" b="0" cap="none" spc="0">
              <a:ln w="0"/>
              <a:solidFill>
                <a:schemeClr val="bg1"/>
              </a:solidFill>
              <a:effectLst>
                <a:outerShdw blurRad="38100" dist="19050" dir="2700000" algn="tl" rotWithShape="0">
                  <a:schemeClr val="dk1">
                    <a:alpha val="40000"/>
                  </a:schemeClr>
                </a:outerShdw>
              </a:effectLst>
            </a:endParaRPr>
          </a:p>
        </p:txBody>
      </p:sp>
      <p:sp>
        <p:nvSpPr>
          <p:cNvPr id="15" name="正方形/長方形 14">
            <a:extLst>
              <a:ext uri="{FF2B5EF4-FFF2-40B4-BE49-F238E27FC236}">
                <a16:creationId xmlns:a16="http://schemas.microsoft.com/office/drawing/2014/main" id="{C618F32F-F7DC-6E43-50F0-9C20149458C6}"/>
              </a:ext>
            </a:extLst>
          </p:cNvPr>
          <p:cNvSpPr/>
          <p:nvPr/>
        </p:nvSpPr>
        <p:spPr>
          <a:xfrm>
            <a:off x="8656678" y="2081258"/>
            <a:ext cx="3228769" cy="707886"/>
          </a:xfrm>
          <a:prstGeom prst="rect">
            <a:avLst/>
          </a:prstGeom>
          <a:noFill/>
        </p:spPr>
        <p:txBody>
          <a:bodyPr wrap="none" lIns="91440" tIns="45720" rIns="91440" bIns="45720">
            <a:spAutoFit/>
          </a:bodyPr>
          <a:lstStyle/>
          <a:p>
            <a:pPr algn="ctr"/>
            <a:r>
              <a:rPr lang="en-US" altLang="ja-JP" sz="4000">
                <a:ln w="0"/>
                <a:solidFill>
                  <a:schemeClr val="bg1"/>
                </a:solidFill>
                <a:effectLst>
                  <a:outerShdw blurRad="38100" dist="19050" dir="2700000" algn="tl" rotWithShape="0">
                    <a:schemeClr val="dk1">
                      <a:alpha val="40000"/>
                    </a:schemeClr>
                  </a:outerShdw>
                </a:effectLst>
              </a:rPr>
              <a:t>S</a:t>
            </a:r>
            <a:r>
              <a:rPr lang="en-US" altLang="ja-JP" sz="4000" b="0" cap="none" spc="0">
                <a:ln w="0"/>
                <a:solidFill>
                  <a:schemeClr val="bg1"/>
                </a:solidFill>
                <a:effectLst>
                  <a:outerShdw blurRad="38100" dist="19050" dir="2700000" algn="tl" rotWithShape="0">
                    <a:schemeClr val="dk1">
                      <a:alpha val="40000"/>
                    </a:schemeClr>
                  </a:outerShdw>
                </a:effectLst>
              </a:rPr>
              <a:t>quare wave</a:t>
            </a:r>
            <a:endParaRPr lang="ja-JP" altLang="en-US" sz="4000" b="0" cap="none" spc="0">
              <a:ln w="0"/>
              <a:solidFill>
                <a:schemeClr val="bg1"/>
              </a:solidFill>
              <a:effectLst>
                <a:outerShdw blurRad="38100" dist="19050" dir="2700000" algn="tl" rotWithShape="0">
                  <a:schemeClr val="dk1">
                    <a:alpha val="40000"/>
                  </a:schemeClr>
                </a:outerShdw>
              </a:effectLst>
            </a:endParaRPr>
          </a:p>
        </p:txBody>
      </p:sp>
      <p:sp>
        <p:nvSpPr>
          <p:cNvPr id="17" name="正方形/長方形 16">
            <a:extLst>
              <a:ext uri="{FF2B5EF4-FFF2-40B4-BE49-F238E27FC236}">
                <a16:creationId xmlns:a16="http://schemas.microsoft.com/office/drawing/2014/main" id="{37412373-51C8-EC3E-D21C-8068F54561FD}"/>
              </a:ext>
            </a:extLst>
          </p:cNvPr>
          <p:cNvSpPr/>
          <p:nvPr/>
        </p:nvSpPr>
        <p:spPr>
          <a:xfrm>
            <a:off x="455971" y="4206847"/>
            <a:ext cx="3482043" cy="707886"/>
          </a:xfrm>
          <a:prstGeom prst="rect">
            <a:avLst/>
          </a:prstGeom>
          <a:noFill/>
        </p:spPr>
        <p:txBody>
          <a:bodyPr wrap="none" lIns="91440" tIns="45720" rIns="91440" bIns="45720">
            <a:spAutoFit/>
          </a:bodyPr>
          <a:lstStyle/>
          <a:p>
            <a:pPr algn="ctr"/>
            <a:r>
              <a:rPr lang="en-US" altLang="ja-JP" sz="4000" b="0" cap="none" spc="0">
                <a:ln w="0"/>
                <a:solidFill>
                  <a:schemeClr val="bg1"/>
                </a:solidFill>
                <a:effectLst>
                  <a:outerShdw blurRad="38100" dist="19050" dir="2700000" algn="tl" rotWithShape="0">
                    <a:schemeClr val="dk1">
                      <a:alpha val="40000"/>
                    </a:schemeClr>
                  </a:outerShdw>
                </a:effectLst>
              </a:rPr>
              <a:t>Triangle wave</a:t>
            </a:r>
            <a:endParaRPr lang="ja-JP" altLang="en-US" sz="4000" b="0" cap="none" spc="0">
              <a:ln w="0"/>
              <a:solidFill>
                <a:schemeClr val="bg1"/>
              </a:solidFill>
              <a:effectLst>
                <a:outerShdw blurRad="38100" dist="19050" dir="2700000" algn="tl" rotWithShape="0">
                  <a:schemeClr val="dk1">
                    <a:alpha val="40000"/>
                  </a:schemeClr>
                </a:outerShdw>
              </a:effectLst>
            </a:endParaRPr>
          </a:p>
        </p:txBody>
      </p:sp>
      <p:sp>
        <p:nvSpPr>
          <p:cNvPr id="21" name="正方形/長方形 20">
            <a:extLst>
              <a:ext uri="{FF2B5EF4-FFF2-40B4-BE49-F238E27FC236}">
                <a16:creationId xmlns:a16="http://schemas.microsoft.com/office/drawing/2014/main" id="{CF9DCF6C-5598-E4B6-1032-A1CD1D58F8DB}"/>
              </a:ext>
            </a:extLst>
          </p:cNvPr>
          <p:cNvSpPr/>
          <p:nvPr/>
        </p:nvSpPr>
        <p:spPr>
          <a:xfrm>
            <a:off x="8372946" y="4265604"/>
            <a:ext cx="3796232" cy="707886"/>
          </a:xfrm>
          <a:prstGeom prst="rect">
            <a:avLst/>
          </a:prstGeom>
          <a:noFill/>
        </p:spPr>
        <p:txBody>
          <a:bodyPr wrap="none" lIns="91440" tIns="45720" rIns="91440" bIns="45720">
            <a:spAutoFit/>
          </a:bodyPr>
          <a:lstStyle/>
          <a:p>
            <a:pPr algn="ctr"/>
            <a:r>
              <a:rPr lang="en-US" altLang="ja-JP" sz="4000" b="0" cap="none" spc="0">
                <a:ln w="0"/>
                <a:solidFill>
                  <a:schemeClr val="bg1"/>
                </a:solidFill>
                <a:effectLst>
                  <a:outerShdw blurRad="38100" dist="19050" dir="2700000" algn="tl" rotWithShape="0">
                    <a:schemeClr val="dk1">
                      <a:alpha val="40000"/>
                    </a:schemeClr>
                  </a:outerShdw>
                </a:effectLst>
              </a:rPr>
              <a:t>Sawtooth wave</a:t>
            </a:r>
            <a:endParaRPr lang="ja-JP" altLang="en-US" sz="4000" b="0" cap="none" spc="0">
              <a:ln w="0"/>
              <a:solidFill>
                <a:schemeClr val="bg1"/>
              </a:solidFill>
              <a:effectLst>
                <a:outerShdw blurRad="38100" dist="19050" dir="2700000" algn="tl" rotWithShape="0">
                  <a:schemeClr val="dk1">
                    <a:alpha val="40000"/>
                  </a:schemeClr>
                </a:outerShdw>
              </a:effectLst>
            </a:endParaRPr>
          </a:p>
        </p:txBody>
      </p:sp>
      <p:sp>
        <p:nvSpPr>
          <p:cNvPr id="23" name="正方形/長方形 22">
            <a:extLst>
              <a:ext uri="{FF2B5EF4-FFF2-40B4-BE49-F238E27FC236}">
                <a16:creationId xmlns:a16="http://schemas.microsoft.com/office/drawing/2014/main" id="{A96FB269-0C5F-0987-3D02-6EB1133375DD}"/>
              </a:ext>
            </a:extLst>
          </p:cNvPr>
          <p:cNvSpPr/>
          <p:nvPr/>
        </p:nvSpPr>
        <p:spPr>
          <a:xfrm>
            <a:off x="4599436" y="4067634"/>
            <a:ext cx="2993128" cy="707886"/>
          </a:xfrm>
          <a:prstGeom prst="rect">
            <a:avLst/>
          </a:prstGeom>
          <a:noFill/>
        </p:spPr>
        <p:txBody>
          <a:bodyPr wrap="none" lIns="91440" tIns="45720" rIns="91440" bIns="45720">
            <a:spAutoFit/>
          </a:bodyPr>
          <a:lstStyle/>
          <a:p>
            <a:pPr algn="ctr"/>
            <a:r>
              <a:rPr lang="en-US" altLang="ja-JP" sz="4000" b="0" cap="none" spc="0">
                <a:ln w="0"/>
                <a:solidFill>
                  <a:schemeClr val="bg1"/>
                </a:solidFill>
                <a:effectLst>
                  <a:outerShdw blurRad="38100" dist="19050" dir="2700000" algn="tl" rotWithShape="0">
                    <a:schemeClr val="dk1">
                      <a:alpha val="40000"/>
                    </a:schemeClr>
                  </a:outerShdw>
                </a:effectLst>
              </a:rPr>
              <a:t>Chirp signal</a:t>
            </a:r>
            <a:endParaRPr lang="ja-JP" altLang="en-US" sz="4000" b="0" cap="none" spc="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20131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1284CA7F-B696-4085-84C6-CD668817E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50278" cy="3400925"/>
          </a:xfrm>
          <a:custGeom>
            <a:avLst/>
            <a:gdLst>
              <a:gd name="connsiteX0" fmla="*/ 0 w 6050278"/>
              <a:gd name="connsiteY0" fmla="*/ 0 h 3400925"/>
              <a:gd name="connsiteX1" fmla="*/ 6050278 w 6050278"/>
              <a:gd name="connsiteY1" fmla="*/ 0 h 3400925"/>
              <a:gd name="connsiteX2" fmla="*/ 6050278 w 6050278"/>
              <a:gd name="connsiteY2" fmla="*/ 1827306 h 3400925"/>
              <a:gd name="connsiteX3" fmla="*/ 3892296 w 6050278"/>
              <a:gd name="connsiteY3" fmla="*/ 1827306 h 3400925"/>
              <a:gd name="connsiteX4" fmla="*/ 3892296 w 6050278"/>
              <a:gd name="connsiteY4" fmla="*/ 3400925 h 3400925"/>
              <a:gd name="connsiteX5" fmla="*/ 0 w 6050278"/>
              <a:gd name="connsiteY5" fmla="*/ 3400925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1827306"/>
                </a:lnTo>
                <a:lnTo>
                  <a:pt x="3892296" y="1827306"/>
                </a:lnTo>
                <a:lnTo>
                  <a:pt x="3892296" y="3400925"/>
                </a:lnTo>
                <a:lnTo>
                  <a:pt x="0" y="34009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858A10F4-B847-4777-BC82-782F6FB36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1"/>
            <a:ext cx="6050278" cy="3400925"/>
          </a:xfrm>
          <a:custGeom>
            <a:avLst/>
            <a:gdLst>
              <a:gd name="connsiteX0" fmla="*/ 0 w 6050278"/>
              <a:gd name="connsiteY0" fmla="*/ 0 h 3400925"/>
              <a:gd name="connsiteX1" fmla="*/ 6050278 w 6050278"/>
              <a:gd name="connsiteY1" fmla="*/ 0 h 3400925"/>
              <a:gd name="connsiteX2" fmla="*/ 6050278 w 6050278"/>
              <a:gd name="connsiteY2" fmla="*/ 3400925 h 3400925"/>
              <a:gd name="connsiteX3" fmla="*/ 2157982 w 6050278"/>
              <a:gd name="connsiteY3" fmla="*/ 3400925 h 3400925"/>
              <a:gd name="connsiteX4" fmla="*/ 2157982 w 6050278"/>
              <a:gd name="connsiteY4" fmla="*/ 1827306 h 3400925"/>
              <a:gd name="connsiteX5" fmla="*/ 0 w 6050278"/>
              <a:gd name="connsiteY5" fmla="*/ 1827306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3400925"/>
                </a:lnTo>
                <a:lnTo>
                  <a:pt x="2157982" y="3400925"/>
                </a:lnTo>
                <a:lnTo>
                  <a:pt x="2157982" y="1827306"/>
                </a:lnTo>
                <a:lnTo>
                  <a:pt x="0" y="182730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8883B597-C9A1-46EF-AB6B-71DF0B1ED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89159"/>
            <a:ext cx="6050278" cy="3368841"/>
          </a:xfrm>
          <a:custGeom>
            <a:avLst/>
            <a:gdLst>
              <a:gd name="connsiteX0" fmla="*/ 0 w 6050278"/>
              <a:gd name="connsiteY0" fmla="*/ 0 h 3368841"/>
              <a:gd name="connsiteX1" fmla="*/ 3892296 w 6050278"/>
              <a:gd name="connsiteY1" fmla="*/ 0 h 3368841"/>
              <a:gd name="connsiteX2" fmla="*/ 3892296 w 6050278"/>
              <a:gd name="connsiteY2" fmla="*/ 1541535 h 3368841"/>
              <a:gd name="connsiteX3" fmla="*/ 6050278 w 6050278"/>
              <a:gd name="connsiteY3" fmla="*/ 1541535 h 3368841"/>
              <a:gd name="connsiteX4" fmla="*/ 6050278 w 6050278"/>
              <a:gd name="connsiteY4" fmla="*/ 3368841 h 3368841"/>
              <a:gd name="connsiteX5" fmla="*/ 0 w 6050278"/>
              <a:gd name="connsiteY5" fmla="*/ 3368841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0" y="0"/>
                </a:moveTo>
                <a:lnTo>
                  <a:pt x="3892296" y="0"/>
                </a:lnTo>
                <a:lnTo>
                  <a:pt x="3892296" y="1541535"/>
                </a:lnTo>
                <a:lnTo>
                  <a:pt x="6050278" y="1541535"/>
                </a:lnTo>
                <a:lnTo>
                  <a:pt x="6050278" y="3368841"/>
                </a:lnTo>
                <a:lnTo>
                  <a:pt x="0" y="336884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図 4" descr="グラフ, 箱ひげ図&#10;&#10;自動的に生成された説明">
            <a:extLst>
              <a:ext uri="{FF2B5EF4-FFF2-40B4-BE49-F238E27FC236}">
                <a16:creationId xmlns:a16="http://schemas.microsoft.com/office/drawing/2014/main" id="{EFD2F4FC-166F-690A-BD8A-102C06F663D1}"/>
              </a:ext>
            </a:extLst>
          </p:cNvPr>
          <p:cNvPicPr>
            <a:picLocks noChangeAspect="1"/>
          </p:cNvPicPr>
          <p:nvPr/>
        </p:nvPicPr>
        <p:blipFill>
          <a:blip r:embed="rId3"/>
          <a:stretch>
            <a:fillRect/>
          </a:stretch>
        </p:blipFill>
        <p:spPr>
          <a:xfrm>
            <a:off x="511245" y="232660"/>
            <a:ext cx="2927072" cy="1718063"/>
          </a:xfrm>
          <a:prstGeom prst="rect">
            <a:avLst/>
          </a:prstGeom>
        </p:spPr>
      </p:pic>
      <p:sp>
        <p:nvSpPr>
          <p:cNvPr id="24" name="Freeform: Shape 23">
            <a:extLst>
              <a:ext uri="{FF2B5EF4-FFF2-40B4-BE49-F238E27FC236}">
                <a16:creationId xmlns:a16="http://schemas.microsoft.com/office/drawing/2014/main" id="{A0B38421-369F-445C-9543-5BC17BC09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3489159"/>
            <a:ext cx="6050278" cy="3368841"/>
          </a:xfrm>
          <a:custGeom>
            <a:avLst/>
            <a:gdLst>
              <a:gd name="connsiteX0" fmla="*/ 2157982 w 6050278"/>
              <a:gd name="connsiteY0" fmla="*/ 0 h 3368841"/>
              <a:gd name="connsiteX1" fmla="*/ 6050278 w 6050278"/>
              <a:gd name="connsiteY1" fmla="*/ 0 h 3368841"/>
              <a:gd name="connsiteX2" fmla="*/ 6050278 w 6050278"/>
              <a:gd name="connsiteY2" fmla="*/ 3368841 h 3368841"/>
              <a:gd name="connsiteX3" fmla="*/ 0 w 6050278"/>
              <a:gd name="connsiteY3" fmla="*/ 3368841 h 3368841"/>
              <a:gd name="connsiteX4" fmla="*/ 0 w 6050278"/>
              <a:gd name="connsiteY4" fmla="*/ 1541535 h 3368841"/>
              <a:gd name="connsiteX5" fmla="*/ 2157982 w 6050278"/>
              <a:gd name="connsiteY5" fmla="*/ 1541535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2157982" y="0"/>
                </a:moveTo>
                <a:lnTo>
                  <a:pt x="6050278" y="0"/>
                </a:lnTo>
                <a:lnTo>
                  <a:pt x="6050278" y="3368841"/>
                </a:lnTo>
                <a:lnTo>
                  <a:pt x="0" y="3368841"/>
                </a:lnTo>
                <a:lnTo>
                  <a:pt x="0" y="1541535"/>
                </a:lnTo>
                <a:lnTo>
                  <a:pt x="2157982" y="15415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FAA9CE81-CAF0-41E3-8E73-CAFA13A0B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3736" y="1918638"/>
            <a:ext cx="4224528" cy="3020725"/>
          </a:xfrm>
          <a:custGeom>
            <a:avLst/>
            <a:gdLst>
              <a:gd name="connsiteX0" fmla="*/ 0 w 4224528"/>
              <a:gd name="connsiteY0" fmla="*/ 0 h 3020725"/>
              <a:gd name="connsiteX1" fmla="*/ 4224528 w 4224528"/>
              <a:gd name="connsiteY1" fmla="*/ 0 h 3020725"/>
              <a:gd name="connsiteX2" fmla="*/ 4224528 w 4224528"/>
              <a:gd name="connsiteY2" fmla="*/ 3020725 h 3020725"/>
              <a:gd name="connsiteX3" fmla="*/ 0 w 4224528"/>
              <a:gd name="connsiteY3" fmla="*/ 3020725 h 3020725"/>
            </a:gdLst>
            <a:ahLst/>
            <a:cxnLst>
              <a:cxn ang="0">
                <a:pos x="connsiteX0" y="connsiteY0"/>
              </a:cxn>
              <a:cxn ang="0">
                <a:pos x="connsiteX1" y="connsiteY1"/>
              </a:cxn>
              <a:cxn ang="0">
                <a:pos x="connsiteX2" y="connsiteY2"/>
              </a:cxn>
              <a:cxn ang="0">
                <a:pos x="connsiteX3" y="connsiteY3"/>
              </a:cxn>
            </a:cxnLst>
            <a:rect l="l" t="t" r="r" b="b"/>
            <a:pathLst>
              <a:path w="4224528" h="3020725">
                <a:moveTo>
                  <a:pt x="0" y="0"/>
                </a:moveTo>
                <a:lnTo>
                  <a:pt x="4224528" y="0"/>
                </a:lnTo>
                <a:lnTo>
                  <a:pt x="4224528" y="3020725"/>
                </a:lnTo>
                <a:lnTo>
                  <a:pt x="0" y="30207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図 6" descr="箱ひげ図 が含まれている画像&#10;&#10;自動的に生成された説明">
            <a:extLst>
              <a:ext uri="{FF2B5EF4-FFF2-40B4-BE49-F238E27FC236}">
                <a16:creationId xmlns:a16="http://schemas.microsoft.com/office/drawing/2014/main" id="{5EEA8ACD-2FD2-9205-BD79-4743AE76E582}"/>
              </a:ext>
            </a:extLst>
          </p:cNvPr>
          <p:cNvPicPr>
            <a:picLocks noChangeAspect="1"/>
          </p:cNvPicPr>
          <p:nvPr/>
        </p:nvPicPr>
        <p:blipFill>
          <a:blip r:embed="rId4"/>
          <a:stretch>
            <a:fillRect/>
          </a:stretch>
        </p:blipFill>
        <p:spPr>
          <a:xfrm>
            <a:off x="8743163" y="232660"/>
            <a:ext cx="2937592" cy="1660378"/>
          </a:xfrm>
          <a:prstGeom prst="rect">
            <a:avLst/>
          </a:prstGeom>
        </p:spPr>
      </p:pic>
      <p:pic>
        <p:nvPicPr>
          <p:cNvPr id="13" name="図 12" descr="オルガンの白黒写真&#10;&#10;低い精度で自動的に生成された説明">
            <a:extLst>
              <a:ext uri="{FF2B5EF4-FFF2-40B4-BE49-F238E27FC236}">
                <a16:creationId xmlns:a16="http://schemas.microsoft.com/office/drawing/2014/main" id="{62655C47-3F59-5857-9437-5691ABF21596}"/>
              </a:ext>
            </a:extLst>
          </p:cNvPr>
          <p:cNvPicPr>
            <a:picLocks noChangeAspect="1"/>
          </p:cNvPicPr>
          <p:nvPr/>
        </p:nvPicPr>
        <p:blipFill>
          <a:blip r:embed="rId5"/>
          <a:stretch>
            <a:fillRect/>
          </a:stretch>
        </p:blipFill>
        <p:spPr>
          <a:xfrm>
            <a:off x="4632464" y="2374048"/>
            <a:ext cx="2927072" cy="1736943"/>
          </a:xfrm>
          <a:prstGeom prst="rect">
            <a:avLst/>
          </a:prstGeom>
        </p:spPr>
      </p:pic>
      <p:pic>
        <p:nvPicPr>
          <p:cNvPr id="11" name="図 10" descr="アンテナ が含まれている画像&#10;&#10;自動的に生成された説明">
            <a:extLst>
              <a:ext uri="{FF2B5EF4-FFF2-40B4-BE49-F238E27FC236}">
                <a16:creationId xmlns:a16="http://schemas.microsoft.com/office/drawing/2014/main" id="{8CA89C46-BDAF-A58A-B929-A8D7B68BC16B}"/>
              </a:ext>
            </a:extLst>
          </p:cNvPr>
          <p:cNvPicPr>
            <a:picLocks noChangeAspect="1"/>
          </p:cNvPicPr>
          <p:nvPr/>
        </p:nvPicPr>
        <p:blipFill>
          <a:blip r:embed="rId6"/>
          <a:stretch>
            <a:fillRect/>
          </a:stretch>
        </p:blipFill>
        <p:spPr>
          <a:xfrm>
            <a:off x="8753684" y="4904480"/>
            <a:ext cx="2927071" cy="1720860"/>
          </a:xfrm>
          <a:prstGeom prst="rect">
            <a:avLst/>
          </a:prstGeom>
        </p:spPr>
      </p:pic>
      <p:pic>
        <p:nvPicPr>
          <p:cNvPr id="9" name="図 8" descr="屋内, 座る, キッチン, 探す が含まれている画像&#10;&#10;自動的に生成された説明">
            <a:extLst>
              <a:ext uri="{FF2B5EF4-FFF2-40B4-BE49-F238E27FC236}">
                <a16:creationId xmlns:a16="http://schemas.microsoft.com/office/drawing/2014/main" id="{739CF2C1-C922-A494-06D7-CC3AAD296D27}"/>
              </a:ext>
            </a:extLst>
          </p:cNvPr>
          <p:cNvPicPr>
            <a:picLocks noChangeAspect="1"/>
          </p:cNvPicPr>
          <p:nvPr/>
        </p:nvPicPr>
        <p:blipFill>
          <a:blip r:embed="rId7"/>
          <a:stretch>
            <a:fillRect/>
          </a:stretch>
        </p:blipFill>
        <p:spPr>
          <a:xfrm>
            <a:off x="511244" y="4939363"/>
            <a:ext cx="2927073" cy="1740421"/>
          </a:xfrm>
          <a:prstGeom prst="rect">
            <a:avLst/>
          </a:prstGeom>
        </p:spPr>
      </p:pic>
      <p:sp>
        <p:nvSpPr>
          <p:cNvPr id="15" name="テキスト ボックス 14">
            <a:extLst>
              <a:ext uri="{FF2B5EF4-FFF2-40B4-BE49-F238E27FC236}">
                <a16:creationId xmlns:a16="http://schemas.microsoft.com/office/drawing/2014/main" id="{7258F56E-9C22-42AA-5882-211E83D56B7A}"/>
              </a:ext>
            </a:extLst>
          </p:cNvPr>
          <p:cNvSpPr txBox="1"/>
          <p:nvPr/>
        </p:nvSpPr>
        <p:spPr>
          <a:xfrm>
            <a:off x="-1101854" y="2399920"/>
            <a:ext cx="6096000" cy="646331"/>
          </a:xfrm>
          <a:prstGeom prst="rect">
            <a:avLst/>
          </a:prstGeom>
          <a:noFill/>
        </p:spPr>
        <p:txBody>
          <a:bodyPr wrap="square">
            <a:spAutoFit/>
          </a:bodyPr>
          <a:lstStyle/>
          <a:p>
            <a:pPr algn="ctr"/>
            <a:r>
              <a:rPr lang="en-US" altLang="ja-JP" sz="3600" b="0" cap="none" spc="0">
                <a:ln w="0"/>
                <a:solidFill>
                  <a:schemeClr val="bg1"/>
                </a:solidFill>
                <a:effectLst>
                  <a:outerShdw blurRad="38100" dist="19050" dir="2700000" algn="tl" rotWithShape="0">
                    <a:schemeClr val="dk1">
                      <a:alpha val="40000"/>
                    </a:schemeClr>
                  </a:outerShdw>
                </a:effectLst>
              </a:rPr>
              <a:t>Sample wave</a:t>
            </a:r>
            <a:endParaRPr lang="ja-JP" altLang="en-US" sz="3600" b="0" cap="none" spc="0">
              <a:ln w="0"/>
              <a:solidFill>
                <a:schemeClr val="bg1"/>
              </a:solidFill>
              <a:effectLst>
                <a:outerShdw blurRad="38100" dist="19050" dir="2700000" algn="tl" rotWithShape="0">
                  <a:schemeClr val="dk1">
                    <a:alpha val="40000"/>
                  </a:schemeClr>
                </a:outerShdw>
              </a:effectLst>
            </a:endParaRPr>
          </a:p>
        </p:txBody>
      </p:sp>
      <p:sp>
        <p:nvSpPr>
          <p:cNvPr id="17" name="テキスト ボックス 16">
            <a:extLst>
              <a:ext uri="{FF2B5EF4-FFF2-40B4-BE49-F238E27FC236}">
                <a16:creationId xmlns:a16="http://schemas.microsoft.com/office/drawing/2014/main" id="{AE760897-146A-0064-7850-73F5F20C6882}"/>
              </a:ext>
            </a:extLst>
          </p:cNvPr>
          <p:cNvSpPr txBox="1"/>
          <p:nvPr/>
        </p:nvSpPr>
        <p:spPr>
          <a:xfrm>
            <a:off x="6885829" y="2399920"/>
            <a:ext cx="6652260" cy="646331"/>
          </a:xfrm>
          <a:prstGeom prst="rect">
            <a:avLst/>
          </a:prstGeom>
          <a:noFill/>
        </p:spPr>
        <p:txBody>
          <a:bodyPr wrap="square">
            <a:spAutoFit/>
          </a:bodyPr>
          <a:lstStyle/>
          <a:p>
            <a:pPr algn="ctr"/>
            <a:r>
              <a:rPr lang="en-US" altLang="ja-JP" sz="3600">
                <a:ln w="0"/>
                <a:solidFill>
                  <a:schemeClr val="bg1"/>
                </a:solidFill>
                <a:effectLst>
                  <a:outerShdw blurRad="38100" dist="19050" dir="2700000" algn="tl" rotWithShape="0">
                    <a:schemeClr val="dk1">
                      <a:alpha val="40000"/>
                    </a:schemeClr>
                  </a:outerShdw>
                </a:effectLst>
              </a:rPr>
              <a:t>S</a:t>
            </a:r>
            <a:r>
              <a:rPr lang="en-US" altLang="ja-JP" sz="3600" b="0" cap="none" spc="0">
                <a:ln w="0"/>
                <a:solidFill>
                  <a:schemeClr val="bg1"/>
                </a:solidFill>
                <a:effectLst>
                  <a:outerShdw blurRad="38100" dist="19050" dir="2700000" algn="tl" rotWithShape="0">
                    <a:schemeClr val="dk1">
                      <a:alpha val="40000"/>
                    </a:schemeClr>
                  </a:outerShdw>
                </a:effectLst>
              </a:rPr>
              <a:t>quare wave</a:t>
            </a:r>
            <a:endParaRPr lang="ja-JP" altLang="en-US" sz="3600" b="0" cap="none" spc="0">
              <a:ln w="0"/>
              <a:solidFill>
                <a:schemeClr val="bg1"/>
              </a:solidFill>
              <a:effectLst>
                <a:outerShdw blurRad="38100" dist="19050" dir="2700000" algn="tl" rotWithShape="0">
                  <a:schemeClr val="dk1">
                    <a:alpha val="40000"/>
                  </a:schemeClr>
                </a:outerShdw>
              </a:effectLst>
            </a:endParaRPr>
          </a:p>
        </p:txBody>
      </p:sp>
      <p:sp>
        <p:nvSpPr>
          <p:cNvPr id="21" name="テキスト ボックス 20">
            <a:extLst>
              <a:ext uri="{FF2B5EF4-FFF2-40B4-BE49-F238E27FC236}">
                <a16:creationId xmlns:a16="http://schemas.microsoft.com/office/drawing/2014/main" id="{0D22F518-420A-6D50-D739-469E1E89592E}"/>
              </a:ext>
            </a:extLst>
          </p:cNvPr>
          <p:cNvSpPr txBox="1"/>
          <p:nvPr/>
        </p:nvSpPr>
        <p:spPr>
          <a:xfrm>
            <a:off x="-1690440" y="4110991"/>
            <a:ext cx="7330440" cy="646331"/>
          </a:xfrm>
          <a:prstGeom prst="rect">
            <a:avLst/>
          </a:prstGeom>
          <a:noFill/>
        </p:spPr>
        <p:txBody>
          <a:bodyPr wrap="square">
            <a:spAutoFit/>
          </a:bodyPr>
          <a:lstStyle/>
          <a:p>
            <a:pPr algn="ctr"/>
            <a:r>
              <a:rPr lang="en-US" altLang="ja-JP" sz="3600" b="0" cap="none" spc="0">
                <a:ln w="0"/>
                <a:solidFill>
                  <a:schemeClr val="bg1"/>
                </a:solidFill>
                <a:effectLst>
                  <a:outerShdw blurRad="38100" dist="19050" dir="2700000" algn="tl" rotWithShape="0">
                    <a:schemeClr val="dk1">
                      <a:alpha val="40000"/>
                    </a:schemeClr>
                  </a:outerShdw>
                </a:effectLst>
              </a:rPr>
              <a:t>Triangle wave</a:t>
            </a:r>
            <a:endParaRPr lang="ja-JP" altLang="en-US" sz="3600" b="0" cap="none" spc="0">
              <a:ln w="0"/>
              <a:solidFill>
                <a:schemeClr val="bg1"/>
              </a:solidFill>
              <a:effectLst>
                <a:outerShdw blurRad="38100" dist="19050" dir="2700000" algn="tl" rotWithShape="0">
                  <a:schemeClr val="dk1">
                    <a:alpha val="40000"/>
                  </a:schemeClr>
                </a:outerShdw>
              </a:effectLst>
            </a:endParaRPr>
          </a:p>
        </p:txBody>
      </p:sp>
      <p:sp>
        <p:nvSpPr>
          <p:cNvPr id="25" name="テキスト ボックス 24">
            <a:extLst>
              <a:ext uri="{FF2B5EF4-FFF2-40B4-BE49-F238E27FC236}">
                <a16:creationId xmlns:a16="http://schemas.microsoft.com/office/drawing/2014/main" id="{2E8C2CF5-D529-9E6D-8325-7F4544B51612}"/>
              </a:ext>
            </a:extLst>
          </p:cNvPr>
          <p:cNvSpPr txBox="1"/>
          <p:nvPr/>
        </p:nvSpPr>
        <p:spPr>
          <a:xfrm>
            <a:off x="6595697" y="3971542"/>
            <a:ext cx="7620000" cy="646331"/>
          </a:xfrm>
          <a:prstGeom prst="rect">
            <a:avLst/>
          </a:prstGeom>
          <a:noFill/>
        </p:spPr>
        <p:txBody>
          <a:bodyPr wrap="square">
            <a:spAutoFit/>
          </a:bodyPr>
          <a:lstStyle/>
          <a:p>
            <a:pPr algn="ctr"/>
            <a:r>
              <a:rPr lang="en-US" altLang="ja-JP" sz="3600" b="0" cap="none" spc="0">
                <a:ln w="0"/>
                <a:solidFill>
                  <a:schemeClr val="bg1"/>
                </a:solidFill>
                <a:effectLst>
                  <a:outerShdw blurRad="38100" dist="19050" dir="2700000" algn="tl" rotWithShape="0">
                    <a:schemeClr val="dk1">
                      <a:alpha val="40000"/>
                    </a:schemeClr>
                  </a:outerShdw>
                </a:effectLst>
              </a:rPr>
              <a:t>Sawtooth wave</a:t>
            </a:r>
            <a:endParaRPr lang="ja-JP" altLang="en-US" sz="3600" b="0" cap="none" spc="0">
              <a:ln w="0"/>
              <a:solidFill>
                <a:schemeClr val="bg1"/>
              </a:solidFill>
              <a:effectLst>
                <a:outerShdw blurRad="38100" dist="19050" dir="2700000" algn="tl" rotWithShape="0">
                  <a:schemeClr val="dk1">
                    <a:alpha val="40000"/>
                  </a:schemeClr>
                </a:outerShdw>
              </a:effectLst>
            </a:endParaRPr>
          </a:p>
        </p:txBody>
      </p:sp>
      <p:sp>
        <p:nvSpPr>
          <p:cNvPr id="28" name="テキスト ボックス 27">
            <a:extLst>
              <a:ext uri="{FF2B5EF4-FFF2-40B4-BE49-F238E27FC236}">
                <a16:creationId xmlns:a16="http://schemas.microsoft.com/office/drawing/2014/main" id="{3B6FCD2A-30FD-87AC-0359-A94B72879105}"/>
              </a:ext>
            </a:extLst>
          </p:cNvPr>
          <p:cNvSpPr txBox="1"/>
          <p:nvPr/>
        </p:nvSpPr>
        <p:spPr>
          <a:xfrm>
            <a:off x="2118360" y="4174725"/>
            <a:ext cx="7955280" cy="646331"/>
          </a:xfrm>
          <a:prstGeom prst="rect">
            <a:avLst/>
          </a:prstGeom>
          <a:noFill/>
        </p:spPr>
        <p:txBody>
          <a:bodyPr wrap="square">
            <a:spAutoFit/>
          </a:bodyPr>
          <a:lstStyle/>
          <a:p>
            <a:pPr algn="ctr"/>
            <a:r>
              <a:rPr lang="en-US" altLang="ja-JP" sz="3600" b="0" cap="none" spc="0">
                <a:ln w="0"/>
                <a:solidFill>
                  <a:schemeClr val="bg1"/>
                </a:solidFill>
                <a:effectLst>
                  <a:outerShdw blurRad="38100" dist="19050" dir="2700000" algn="tl" rotWithShape="0">
                    <a:schemeClr val="dk1">
                      <a:alpha val="40000"/>
                    </a:schemeClr>
                  </a:outerShdw>
                </a:effectLst>
              </a:rPr>
              <a:t>Chirp signal</a:t>
            </a:r>
            <a:endParaRPr lang="ja-JP" altLang="en-US" sz="3600" b="0" cap="none" spc="0">
              <a:ln w="0"/>
              <a:solidFill>
                <a:schemeClr val="bg1"/>
              </a:solidFill>
              <a:effectLst>
                <a:outerShdw blurRad="38100" dist="19050" dir="2700000" algn="tl" rotWithShape="0">
                  <a:schemeClr val="dk1">
                    <a:alpha val="40000"/>
                  </a:schemeClr>
                </a:outerShdw>
              </a:effectLst>
            </a:endParaRPr>
          </a:p>
        </p:txBody>
      </p:sp>
      <p:pic>
        <p:nvPicPr>
          <p:cNvPr id="30" name="図 29" descr="テキスト, 手紙&#10;&#10;自動的に生成された説明">
            <a:extLst>
              <a:ext uri="{FF2B5EF4-FFF2-40B4-BE49-F238E27FC236}">
                <a16:creationId xmlns:a16="http://schemas.microsoft.com/office/drawing/2014/main" id="{9C934D86-E595-EC2B-66DE-57076165ABD1}"/>
              </a:ext>
            </a:extLst>
          </p:cNvPr>
          <p:cNvPicPr>
            <a:picLocks noChangeAspect="1"/>
          </p:cNvPicPr>
          <p:nvPr/>
        </p:nvPicPr>
        <p:blipFill>
          <a:blip r:embed="rId8"/>
          <a:stretch>
            <a:fillRect/>
          </a:stretch>
        </p:blipFill>
        <p:spPr>
          <a:xfrm>
            <a:off x="983849" y="1062264"/>
            <a:ext cx="10315746" cy="5311838"/>
          </a:xfrm>
          <a:prstGeom prst="rect">
            <a:avLst/>
          </a:prstGeom>
        </p:spPr>
      </p:pic>
      <p:sp>
        <p:nvSpPr>
          <p:cNvPr id="31" name="正方形/長方形 30">
            <a:extLst>
              <a:ext uri="{FF2B5EF4-FFF2-40B4-BE49-F238E27FC236}">
                <a16:creationId xmlns:a16="http://schemas.microsoft.com/office/drawing/2014/main" id="{DDA9D15B-025D-FBD2-1BC8-FEEFF833ED06}"/>
              </a:ext>
            </a:extLst>
          </p:cNvPr>
          <p:cNvSpPr/>
          <p:nvPr/>
        </p:nvSpPr>
        <p:spPr>
          <a:xfrm>
            <a:off x="4253334" y="292823"/>
            <a:ext cx="3570208" cy="769441"/>
          </a:xfrm>
          <a:prstGeom prst="rect">
            <a:avLst/>
          </a:prstGeom>
          <a:noFill/>
        </p:spPr>
        <p:txBody>
          <a:bodyPr wrap="none" lIns="91440" tIns="45720" rIns="91440" bIns="45720">
            <a:spAutoFit/>
          </a:bodyPr>
          <a:lstStyle/>
          <a:p>
            <a:pPr algn="ctr"/>
            <a:r>
              <a:rPr lang="ja-JP" altLang="en-US" sz="4400" b="0" cap="none" spc="0">
                <a:ln w="0"/>
                <a:solidFill>
                  <a:schemeClr val="bg1"/>
                </a:solidFill>
                <a:effectLst>
                  <a:outerShdw blurRad="38100" dist="19050" dir="2700000" algn="tl" rotWithShape="0">
                    <a:schemeClr val="dk1">
                      <a:alpha val="40000"/>
                    </a:schemeClr>
                  </a:outerShdw>
                </a:effectLst>
              </a:rPr>
              <a:t>フーリエ変換</a:t>
            </a:r>
          </a:p>
        </p:txBody>
      </p:sp>
    </p:spTree>
    <p:extLst>
      <p:ext uri="{BB962C8B-B14F-4D97-AF65-F5344CB8AC3E}">
        <p14:creationId xmlns:p14="http://schemas.microsoft.com/office/powerpoint/2010/main" val="316840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テキスト が含まれている画像&#10;&#10;自動的に生成された説明">
            <a:extLst>
              <a:ext uri="{FF2B5EF4-FFF2-40B4-BE49-F238E27FC236}">
                <a16:creationId xmlns:a16="http://schemas.microsoft.com/office/drawing/2014/main" id="{BC0E1C78-333D-843F-49D6-C1EF91FA9E80}"/>
              </a:ext>
            </a:extLst>
          </p:cNvPr>
          <p:cNvPicPr>
            <a:picLocks noChangeAspect="1"/>
          </p:cNvPicPr>
          <p:nvPr/>
        </p:nvPicPr>
        <p:blipFill>
          <a:blip r:embed="rId3"/>
          <a:stretch>
            <a:fillRect/>
          </a:stretch>
        </p:blipFill>
        <p:spPr>
          <a:xfrm>
            <a:off x="6716993" y="3100372"/>
            <a:ext cx="4413870" cy="1293125"/>
          </a:xfrm>
          <a:prstGeom prst="rect">
            <a:avLst/>
          </a:prstGeom>
        </p:spPr>
      </p:pic>
      <p:sp>
        <p:nvSpPr>
          <p:cNvPr id="5" name="正方形/長方形 4">
            <a:extLst>
              <a:ext uri="{FF2B5EF4-FFF2-40B4-BE49-F238E27FC236}">
                <a16:creationId xmlns:a16="http://schemas.microsoft.com/office/drawing/2014/main" id="{56270A73-980F-D231-8B98-B9E7C61B5E17}"/>
              </a:ext>
            </a:extLst>
          </p:cNvPr>
          <p:cNvSpPr/>
          <p:nvPr/>
        </p:nvSpPr>
        <p:spPr>
          <a:xfrm>
            <a:off x="0" y="0"/>
            <a:ext cx="8494634" cy="923330"/>
          </a:xfrm>
          <a:prstGeom prst="rect">
            <a:avLst/>
          </a:prstGeom>
          <a:noFill/>
        </p:spPr>
        <p:txBody>
          <a:bodyPr wrap="none" lIns="91440" tIns="45720" rIns="91440" bIns="45720">
            <a:spAutoFit/>
          </a:bodyPr>
          <a:lstStyle/>
          <a:p>
            <a:pPr algn="ctr"/>
            <a:r>
              <a:rPr lang="ja-JP" altLang="en-US" sz="5400" b="0" cap="none" spc="0">
                <a:ln w="0"/>
                <a:solidFill>
                  <a:schemeClr val="tx1"/>
                </a:solidFill>
                <a:effectLst>
                  <a:outerShdw blurRad="38100" dist="19050" dir="2700000" algn="tl" rotWithShape="0">
                    <a:schemeClr val="dk1">
                      <a:alpha val="40000"/>
                    </a:schemeClr>
                  </a:outerShdw>
                </a:effectLst>
              </a:rPr>
              <a:t>パワースペクトルについて</a:t>
            </a:r>
          </a:p>
        </p:txBody>
      </p:sp>
      <p:pic>
        <p:nvPicPr>
          <p:cNvPr id="6" name="図 5" descr="グラフ, 折れ線グラフ&#10;&#10;自動的に生成された説明">
            <a:extLst>
              <a:ext uri="{FF2B5EF4-FFF2-40B4-BE49-F238E27FC236}">
                <a16:creationId xmlns:a16="http://schemas.microsoft.com/office/drawing/2014/main" id="{C714BC3E-C6C7-3769-3595-279822F4ED0F}"/>
              </a:ext>
            </a:extLst>
          </p:cNvPr>
          <p:cNvPicPr>
            <a:picLocks noChangeAspect="1"/>
          </p:cNvPicPr>
          <p:nvPr/>
        </p:nvPicPr>
        <p:blipFill>
          <a:blip r:embed="rId4"/>
          <a:stretch>
            <a:fillRect/>
          </a:stretch>
        </p:blipFill>
        <p:spPr>
          <a:xfrm>
            <a:off x="548749" y="3273491"/>
            <a:ext cx="4023335" cy="1186883"/>
          </a:xfrm>
          <a:prstGeom prst="rect">
            <a:avLst/>
          </a:prstGeom>
        </p:spPr>
      </p:pic>
      <p:sp>
        <p:nvSpPr>
          <p:cNvPr id="7" name="正方形/長方形 6">
            <a:extLst>
              <a:ext uri="{FF2B5EF4-FFF2-40B4-BE49-F238E27FC236}">
                <a16:creationId xmlns:a16="http://schemas.microsoft.com/office/drawing/2014/main" id="{7255C96B-20C7-A980-1E58-D61003A0B97D}"/>
              </a:ext>
            </a:extLst>
          </p:cNvPr>
          <p:cNvSpPr/>
          <p:nvPr/>
        </p:nvSpPr>
        <p:spPr>
          <a:xfrm>
            <a:off x="255453" y="4711475"/>
            <a:ext cx="4609928" cy="584775"/>
          </a:xfrm>
          <a:prstGeom prst="rect">
            <a:avLst/>
          </a:prstGeom>
          <a:noFill/>
        </p:spPr>
        <p:txBody>
          <a:bodyPr wrap="square" lIns="91440" tIns="45720" rIns="91440" bIns="45720">
            <a:spAutoFit/>
          </a:bodyPr>
          <a:lstStyle/>
          <a:p>
            <a:pPr algn="ctr"/>
            <a:r>
              <a:rPr lang="en-US" altLang="ja-JP" sz="3200" b="0" cap="none" spc="0">
                <a:ln w="0"/>
                <a:solidFill>
                  <a:schemeClr val="tx1"/>
                </a:solidFill>
                <a:effectLst>
                  <a:outerShdw blurRad="38100" dist="19050" dir="2700000" algn="tl" rotWithShape="0">
                    <a:schemeClr val="dk1">
                      <a:alpha val="40000"/>
                    </a:schemeClr>
                  </a:outerShdw>
                </a:effectLst>
              </a:rPr>
              <a:t>sample wave</a:t>
            </a:r>
            <a:endParaRPr lang="ja-JP" altLang="en-US" sz="3200" b="0" cap="none" spc="0">
              <a:ln w="0"/>
              <a:solidFill>
                <a:schemeClr val="tx1"/>
              </a:solidFill>
              <a:effectLst>
                <a:outerShdw blurRad="38100" dist="19050" dir="2700000" algn="tl" rotWithShape="0">
                  <a:schemeClr val="dk1">
                    <a:alpha val="40000"/>
                  </a:schemeClr>
                </a:outerShdw>
              </a:effectLst>
            </a:endParaRPr>
          </a:p>
        </p:txBody>
      </p:sp>
      <p:sp>
        <p:nvSpPr>
          <p:cNvPr id="8" name="正方形/長方形 7">
            <a:extLst>
              <a:ext uri="{FF2B5EF4-FFF2-40B4-BE49-F238E27FC236}">
                <a16:creationId xmlns:a16="http://schemas.microsoft.com/office/drawing/2014/main" id="{A9DA04F3-2D2B-8F1E-F446-9242B5D20BA1}"/>
              </a:ext>
            </a:extLst>
          </p:cNvPr>
          <p:cNvSpPr/>
          <p:nvPr/>
        </p:nvSpPr>
        <p:spPr>
          <a:xfrm>
            <a:off x="7395305" y="4526811"/>
            <a:ext cx="3057247" cy="954107"/>
          </a:xfrm>
          <a:prstGeom prst="rect">
            <a:avLst/>
          </a:prstGeom>
          <a:noFill/>
        </p:spPr>
        <p:txBody>
          <a:bodyPr wrap="none" lIns="91440" tIns="45720" rIns="91440" bIns="45720">
            <a:spAutoFit/>
          </a:bodyPr>
          <a:lstStyle/>
          <a:p>
            <a:pPr algn="ctr"/>
            <a:r>
              <a:rPr lang="en-US" altLang="ja-JP" sz="2800" b="0" cap="none" spc="0">
                <a:ln w="0"/>
                <a:solidFill>
                  <a:schemeClr val="tx1"/>
                </a:solidFill>
                <a:effectLst>
                  <a:outerShdw blurRad="38100" dist="19050" dir="2700000" algn="tl" rotWithShape="0">
                    <a:schemeClr val="dk1">
                      <a:alpha val="40000"/>
                    </a:schemeClr>
                  </a:outerShdw>
                </a:effectLst>
              </a:rPr>
              <a:t>sample wave </a:t>
            </a:r>
            <a:r>
              <a:rPr lang="ja-JP" altLang="en-US" sz="2800" b="0" cap="none" spc="0">
                <a:ln w="0"/>
                <a:solidFill>
                  <a:schemeClr val="tx1"/>
                </a:solidFill>
                <a:effectLst>
                  <a:outerShdw blurRad="38100" dist="19050" dir="2700000" algn="tl" rotWithShape="0">
                    <a:schemeClr val="dk1">
                      <a:alpha val="40000"/>
                    </a:schemeClr>
                  </a:outerShdw>
                </a:effectLst>
              </a:rPr>
              <a:t>の</a:t>
            </a:r>
            <a:endParaRPr lang="en-US" altLang="ja-JP" sz="2800" b="0" cap="none" spc="0">
              <a:ln w="0"/>
              <a:solidFill>
                <a:schemeClr val="tx1"/>
              </a:solidFill>
              <a:effectLst>
                <a:outerShdw blurRad="38100" dist="19050" dir="2700000" algn="tl" rotWithShape="0">
                  <a:schemeClr val="dk1">
                    <a:alpha val="40000"/>
                  </a:schemeClr>
                </a:outerShdw>
              </a:effectLst>
            </a:endParaRPr>
          </a:p>
          <a:p>
            <a:pPr algn="ctr"/>
            <a:r>
              <a:rPr lang="ja-JP" altLang="en-US" sz="2800">
                <a:ln w="0"/>
                <a:effectLst>
                  <a:outerShdw blurRad="38100" dist="19050" dir="2700000" algn="tl" rotWithShape="0">
                    <a:schemeClr val="dk1">
                      <a:alpha val="40000"/>
                    </a:schemeClr>
                  </a:outerShdw>
                </a:effectLst>
              </a:rPr>
              <a:t>パワースペクトル</a:t>
            </a:r>
            <a:endParaRPr lang="ja-JP" altLang="en-US" sz="2800" b="0" cap="none" spc="0">
              <a:ln w="0"/>
              <a:solidFill>
                <a:schemeClr val="tx1"/>
              </a:solidFill>
              <a:effectLst>
                <a:outerShdw blurRad="38100" dist="19050" dir="2700000" algn="tl" rotWithShape="0">
                  <a:schemeClr val="dk1">
                    <a:alpha val="40000"/>
                  </a:schemeClr>
                </a:outerShdw>
              </a:effectLst>
            </a:endParaRPr>
          </a:p>
        </p:txBody>
      </p:sp>
      <p:sp>
        <p:nvSpPr>
          <p:cNvPr id="9" name="正方形/長方形 8">
            <a:extLst>
              <a:ext uri="{FF2B5EF4-FFF2-40B4-BE49-F238E27FC236}">
                <a16:creationId xmlns:a16="http://schemas.microsoft.com/office/drawing/2014/main" id="{46D6D985-ED36-4914-186D-AF0E7B0EA63B}"/>
              </a:ext>
            </a:extLst>
          </p:cNvPr>
          <p:cNvSpPr/>
          <p:nvPr/>
        </p:nvSpPr>
        <p:spPr>
          <a:xfrm>
            <a:off x="474803" y="5547351"/>
            <a:ext cx="3584635" cy="1323439"/>
          </a:xfrm>
          <a:prstGeom prst="rect">
            <a:avLst/>
          </a:prstGeom>
          <a:noFill/>
        </p:spPr>
        <p:txBody>
          <a:bodyPr wrap="none" lIns="91440" tIns="45720" rIns="91440" bIns="45720">
            <a:spAutoFit/>
          </a:bodyPr>
          <a:lstStyle/>
          <a:p>
            <a:pPr algn="ctr"/>
            <a:r>
              <a:rPr lang="en-US" altLang="ja-JP" sz="4000" b="0" cap="none" spc="0">
                <a:ln w="0"/>
                <a:solidFill>
                  <a:schemeClr val="tx1"/>
                </a:solidFill>
                <a:effectLst>
                  <a:outerShdw blurRad="38100" dist="19050" dir="2700000" algn="tl" rotWithShape="0">
                    <a:schemeClr val="dk1">
                      <a:alpha val="40000"/>
                    </a:schemeClr>
                  </a:outerShdw>
                </a:effectLst>
              </a:rPr>
              <a:t>P(f) = </a:t>
            </a:r>
            <a:r>
              <a:rPr lang="en-US" altLang="ja-JP" sz="4000">
                <a:ln w="0"/>
                <a:effectLst>
                  <a:outerShdw blurRad="38100" dist="19050" dir="2700000" algn="tl" rotWithShape="0">
                    <a:schemeClr val="dk1">
                      <a:alpha val="40000"/>
                    </a:schemeClr>
                  </a:outerShdw>
                </a:effectLst>
              </a:rPr>
              <a:t>|F(f)|^2</a:t>
            </a:r>
          </a:p>
          <a:p>
            <a:pPr algn="ctr"/>
            <a:r>
              <a:rPr lang="en-US" altLang="ja-JP" sz="4000" b="0" cap="none" spc="0">
                <a:ln w="0"/>
                <a:solidFill>
                  <a:schemeClr val="tx1"/>
                </a:solidFill>
                <a:effectLst>
                  <a:outerShdw blurRad="38100" dist="19050" dir="2700000" algn="tl" rotWithShape="0">
                    <a:schemeClr val="dk1">
                      <a:alpha val="40000"/>
                    </a:schemeClr>
                  </a:outerShdw>
                </a:effectLst>
              </a:rPr>
              <a:t>1</a:t>
            </a:r>
            <a:r>
              <a:rPr lang="ja-JP" altLang="en-US" sz="4000" b="0" cap="none" spc="0">
                <a:ln w="0"/>
                <a:solidFill>
                  <a:schemeClr val="tx1"/>
                </a:solidFill>
                <a:effectLst>
                  <a:outerShdw blurRad="38100" dist="19050" dir="2700000" algn="tl" rotWithShape="0">
                    <a:schemeClr val="dk1">
                      <a:alpha val="40000"/>
                    </a:schemeClr>
                  </a:outerShdw>
                </a:effectLst>
              </a:rPr>
              <a:t>次元</a:t>
            </a:r>
          </a:p>
        </p:txBody>
      </p:sp>
      <p:sp>
        <p:nvSpPr>
          <p:cNvPr id="11" name="正方形/長方形 10">
            <a:extLst>
              <a:ext uri="{FF2B5EF4-FFF2-40B4-BE49-F238E27FC236}">
                <a16:creationId xmlns:a16="http://schemas.microsoft.com/office/drawing/2014/main" id="{D88CE303-41F4-D78C-CE81-1FCCF0577C01}"/>
              </a:ext>
            </a:extLst>
          </p:cNvPr>
          <p:cNvSpPr/>
          <p:nvPr/>
        </p:nvSpPr>
        <p:spPr>
          <a:xfrm>
            <a:off x="6592857" y="5547351"/>
            <a:ext cx="4594526" cy="1323439"/>
          </a:xfrm>
          <a:prstGeom prst="rect">
            <a:avLst/>
          </a:prstGeom>
          <a:noFill/>
        </p:spPr>
        <p:txBody>
          <a:bodyPr wrap="none" lIns="91440" tIns="45720" rIns="91440" bIns="45720">
            <a:spAutoFit/>
          </a:bodyPr>
          <a:lstStyle/>
          <a:p>
            <a:pPr algn="ctr"/>
            <a:r>
              <a:rPr lang="en-US" altLang="ja-JP" sz="4000">
                <a:ln w="0"/>
                <a:effectLst>
                  <a:outerShdw blurRad="38100" dist="19050" dir="2700000" algn="tl" rotWithShape="0">
                    <a:schemeClr val="dk1">
                      <a:alpha val="40000"/>
                    </a:schemeClr>
                  </a:outerShdw>
                </a:effectLst>
              </a:rPr>
              <a:t>P(</a:t>
            </a:r>
            <a:r>
              <a:rPr lang="en-US" altLang="ja-JP" sz="4000" err="1">
                <a:ln w="0"/>
                <a:effectLst>
                  <a:outerShdw blurRad="38100" dist="19050" dir="2700000" algn="tl" rotWithShape="0">
                    <a:schemeClr val="dk1">
                      <a:alpha val="40000"/>
                    </a:schemeClr>
                  </a:outerShdw>
                </a:effectLst>
              </a:rPr>
              <a:t>u,v</a:t>
            </a:r>
            <a:r>
              <a:rPr lang="en-US" altLang="ja-JP" sz="4000">
                <a:ln w="0"/>
                <a:effectLst>
                  <a:outerShdw blurRad="38100" dist="19050" dir="2700000" algn="tl" rotWithShape="0">
                    <a:schemeClr val="dk1">
                      <a:alpha val="40000"/>
                    </a:schemeClr>
                  </a:outerShdw>
                </a:effectLst>
              </a:rPr>
              <a:t>) = |F(</a:t>
            </a:r>
            <a:r>
              <a:rPr lang="en-US" altLang="ja-JP" sz="4000" err="1">
                <a:ln w="0"/>
                <a:effectLst>
                  <a:outerShdw blurRad="38100" dist="19050" dir="2700000" algn="tl" rotWithShape="0">
                    <a:schemeClr val="dk1">
                      <a:alpha val="40000"/>
                    </a:schemeClr>
                  </a:outerShdw>
                </a:effectLst>
              </a:rPr>
              <a:t>u,v</a:t>
            </a:r>
            <a:r>
              <a:rPr lang="en-US" altLang="ja-JP" sz="4000">
                <a:ln w="0"/>
                <a:effectLst>
                  <a:outerShdw blurRad="38100" dist="19050" dir="2700000" algn="tl" rotWithShape="0">
                    <a:schemeClr val="dk1">
                      <a:alpha val="40000"/>
                    </a:schemeClr>
                  </a:outerShdw>
                </a:effectLst>
              </a:rPr>
              <a:t>)|^2</a:t>
            </a:r>
          </a:p>
          <a:p>
            <a:pPr algn="ctr"/>
            <a:r>
              <a:rPr lang="en-US" altLang="ja-JP" sz="4000" b="0" cap="none" spc="0">
                <a:ln w="0"/>
                <a:solidFill>
                  <a:schemeClr val="tx1"/>
                </a:solidFill>
                <a:effectLst>
                  <a:outerShdw blurRad="38100" dist="19050" dir="2700000" algn="tl" rotWithShape="0">
                    <a:schemeClr val="dk1">
                      <a:alpha val="40000"/>
                    </a:schemeClr>
                  </a:outerShdw>
                </a:effectLst>
              </a:rPr>
              <a:t>2</a:t>
            </a:r>
            <a:r>
              <a:rPr lang="ja-JP" altLang="en-US" sz="4000" b="0" cap="none" spc="0">
                <a:ln w="0"/>
                <a:solidFill>
                  <a:schemeClr val="tx1"/>
                </a:solidFill>
                <a:effectLst>
                  <a:outerShdw blurRad="38100" dist="19050" dir="2700000" algn="tl" rotWithShape="0">
                    <a:schemeClr val="dk1">
                      <a:alpha val="40000"/>
                    </a:schemeClr>
                  </a:outerShdw>
                </a:effectLst>
              </a:rPr>
              <a:t>次元</a:t>
            </a:r>
          </a:p>
        </p:txBody>
      </p:sp>
      <p:sp>
        <p:nvSpPr>
          <p:cNvPr id="2" name="TextBox 4">
            <a:extLst>
              <a:ext uri="{FF2B5EF4-FFF2-40B4-BE49-F238E27FC236}">
                <a16:creationId xmlns:a16="http://schemas.microsoft.com/office/drawing/2014/main" id="{25C3AFD2-6E1C-6A6F-2838-DD7A912CEB4F}"/>
              </a:ext>
            </a:extLst>
          </p:cNvPr>
          <p:cNvSpPr txBox="1"/>
          <p:nvPr/>
        </p:nvSpPr>
        <p:spPr>
          <a:xfrm>
            <a:off x="854298" y="1082997"/>
            <a:ext cx="1048340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a:latin typeface="+mn-ea"/>
              </a:rPr>
              <a:t>パワースペクトル</a:t>
            </a:r>
            <a:r>
              <a:rPr lang="ja-JP" altLang="en-US" sz="2800">
                <a:ea typeface="游ゴシック"/>
              </a:rPr>
              <a:t>：周波数成分の振幅の絶対値の</a:t>
            </a:r>
            <a:r>
              <a:rPr lang="en-US" altLang="ja-JP" sz="2800">
                <a:ea typeface="游ゴシック"/>
              </a:rPr>
              <a:t>2</a:t>
            </a:r>
            <a:r>
              <a:rPr lang="ja-JP" altLang="en-US" sz="2800">
                <a:ea typeface="游ゴシック"/>
              </a:rPr>
              <a:t>乗を取る</a:t>
            </a:r>
            <a:endParaRPr lang="en-US" altLang="ja-JP" sz="2800">
              <a:ea typeface="游ゴシック"/>
            </a:endParaRPr>
          </a:p>
          <a:p>
            <a:r>
              <a:rPr lang="ja-JP" altLang="en-US" sz="2800">
                <a:ea typeface="游ゴシック"/>
              </a:rPr>
              <a:t>　　　　　　　　　ことで得られる、非負の実数</a:t>
            </a:r>
            <a:endParaRPr lang="en-US" sz="2800">
              <a:ea typeface="游ゴシック"/>
            </a:endParaRPr>
          </a:p>
        </p:txBody>
      </p:sp>
      <p:sp>
        <p:nvSpPr>
          <p:cNvPr id="13" name="テキスト ボックス 12">
            <a:extLst>
              <a:ext uri="{FF2B5EF4-FFF2-40B4-BE49-F238E27FC236}">
                <a16:creationId xmlns:a16="http://schemas.microsoft.com/office/drawing/2014/main" id="{C1BDC08F-1E4C-C9D0-AB6F-1825ABC4D0C6}"/>
              </a:ext>
            </a:extLst>
          </p:cNvPr>
          <p:cNvSpPr txBox="1"/>
          <p:nvPr/>
        </p:nvSpPr>
        <p:spPr>
          <a:xfrm>
            <a:off x="1123116" y="2175755"/>
            <a:ext cx="10483403" cy="954107"/>
          </a:xfrm>
          <a:prstGeom prst="rect">
            <a:avLst/>
          </a:prstGeom>
          <a:noFill/>
        </p:spPr>
        <p:txBody>
          <a:bodyPr wrap="square">
            <a:spAutoFit/>
          </a:bodyPr>
          <a:lstStyle/>
          <a:p>
            <a:r>
              <a:rPr lang="ja-JP" altLang="en-US" sz="2800"/>
              <a:t>特定の周波数帯域の強さやエネルギーの分布の把握</a:t>
            </a:r>
            <a:endParaRPr lang="en-US" altLang="ja-JP" sz="2800"/>
          </a:p>
          <a:p>
            <a:r>
              <a:rPr lang="ja-JP" altLang="en-US" sz="2800"/>
              <a:t>→信号の周期性や特徴を分析</a:t>
            </a:r>
          </a:p>
        </p:txBody>
      </p:sp>
    </p:spTree>
    <p:extLst>
      <p:ext uri="{BB962C8B-B14F-4D97-AF65-F5344CB8AC3E}">
        <p14:creationId xmlns:p14="http://schemas.microsoft.com/office/powerpoint/2010/main" val="1287372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448A4726-35E7-68E4-5554-7F3847922E96}"/>
              </a:ext>
            </a:extLst>
          </p:cNvPr>
          <p:cNvSpPr/>
          <p:nvPr/>
        </p:nvSpPr>
        <p:spPr>
          <a:xfrm>
            <a:off x="0" y="105382"/>
            <a:ext cx="4339650" cy="923330"/>
          </a:xfrm>
          <a:prstGeom prst="rect">
            <a:avLst/>
          </a:prstGeom>
          <a:noFill/>
        </p:spPr>
        <p:txBody>
          <a:bodyPr wrap="none" lIns="91440" tIns="45720" rIns="91440" bIns="45720">
            <a:spAutoFit/>
          </a:bodyPr>
          <a:lstStyle/>
          <a:p>
            <a:pPr algn="ctr"/>
            <a:r>
              <a:rPr lang="ja-JP" altLang="en-US" sz="5400" b="0" cap="none" spc="0">
                <a:ln w="0"/>
                <a:solidFill>
                  <a:schemeClr val="tx1"/>
                </a:solidFill>
                <a:effectLst>
                  <a:outerShdw blurRad="38100" dist="19050" dir="2700000" algn="tl" rotWithShape="0">
                    <a:schemeClr val="dk1">
                      <a:alpha val="40000"/>
                    </a:schemeClr>
                  </a:outerShdw>
                </a:effectLst>
                <a:latin typeface="+mj-lt"/>
              </a:rPr>
              <a:t>成果物の特徴</a:t>
            </a:r>
          </a:p>
        </p:txBody>
      </p:sp>
      <p:sp>
        <p:nvSpPr>
          <p:cNvPr id="5" name="正方形/長方形 4">
            <a:extLst>
              <a:ext uri="{FF2B5EF4-FFF2-40B4-BE49-F238E27FC236}">
                <a16:creationId xmlns:a16="http://schemas.microsoft.com/office/drawing/2014/main" id="{7AF29B7D-366B-5437-F442-56E91AD01B9E}"/>
              </a:ext>
            </a:extLst>
          </p:cNvPr>
          <p:cNvSpPr/>
          <p:nvPr/>
        </p:nvSpPr>
        <p:spPr>
          <a:xfrm>
            <a:off x="115416" y="1241124"/>
            <a:ext cx="7109639" cy="646331"/>
          </a:xfrm>
          <a:prstGeom prst="rect">
            <a:avLst/>
          </a:prstGeom>
          <a:noFill/>
        </p:spPr>
        <p:txBody>
          <a:bodyPr wrap="none" lIns="91440" tIns="45720" rIns="91440" bIns="45720">
            <a:spAutoFit/>
          </a:bodyPr>
          <a:lstStyle/>
          <a:p>
            <a:pPr algn="ctr"/>
            <a:r>
              <a:rPr lang="ja-JP" altLang="en-US" sz="3600" b="0" cap="none" spc="0">
                <a:ln w="0"/>
                <a:solidFill>
                  <a:schemeClr val="tx1"/>
                </a:solidFill>
                <a:effectLst>
                  <a:outerShdw blurRad="38100" dist="19050" dir="2700000" algn="tl" rotWithShape="0">
                    <a:schemeClr val="dk1">
                      <a:alpha val="40000"/>
                    </a:schemeClr>
                  </a:outerShdw>
                </a:effectLst>
              </a:rPr>
              <a:t>・</a:t>
            </a:r>
            <a:r>
              <a:rPr lang="ja-JP" altLang="en-US" sz="3600" b="0" cap="none" spc="0">
                <a:ln w="0"/>
                <a:solidFill>
                  <a:schemeClr val="tx1"/>
                </a:solidFill>
                <a:effectLst>
                  <a:outerShdw blurRad="38100" dist="19050" dir="2700000" algn="tl" rotWithShape="0">
                    <a:schemeClr val="dk1">
                      <a:alpha val="40000"/>
                    </a:schemeClr>
                  </a:outerShdw>
                </a:effectLst>
                <a:latin typeface="+mn-ea"/>
              </a:rPr>
              <a:t>バタフライ演算を導入し高速化</a:t>
            </a:r>
            <a:endParaRPr lang="ja-JP" altLang="en-US" sz="5400" b="0" cap="none" spc="0">
              <a:ln w="0"/>
              <a:solidFill>
                <a:schemeClr val="tx1"/>
              </a:solidFill>
              <a:effectLst>
                <a:outerShdw blurRad="38100" dist="19050" dir="2700000" algn="tl" rotWithShape="0">
                  <a:schemeClr val="dk1">
                    <a:alpha val="40000"/>
                  </a:schemeClr>
                </a:outerShdw>
              </a:effectLst>
              <a:latin typeface="+mn-ea"/>
            </a:endParaRPr>
          </a:p>
        </p:txBody>
      </p:sp>
      <p:sp>
        <p:nvSpPr>
          <p:cNvPr id="7" name="正方形/長方形 6">
            <a:extLst>
              <a:ext uri="{FF2B5EF4-FFF2-40B4-BE49-F238E27FC236}">
                <a16:creationId xmlns:a16="http://schemas.microsoft.com/office/drawing/2014/main" id="{FA7A962C-83B1-9078-372C-15080E614E48}"/>
              </a:ext>
            </a:extLst>
          </p:cNvPr>
          <p:cNvSpPr/>
          <p:nvPr/>
        </p:nvSpPr>
        <p:spPr>
          <a:xfrm>
            <a:off x="115416" y="1884888"/>
            <a:ext cx="11296771" cy="646331"/>
          </a:xfrm>
          <a:prstGeom prst="rect">
            <a:avLst/>
          </a:prstGeom>
          <a:noFill/>
        </p:spPr>
        <p:txBody>
          <a:bodyPr wrap="square" lIns="91440" tIns="45720" rIns="91440" bIns="45720" anchor="t">
            <a:spAutoFit/>
          </a:bodyPr>
          <a:lstStyle/>
          <a:p>
            <a:endParaRPr lang="ja-JP" altLang="en-US" sz="3600" b="0" cap="none" spc="0">
              <a:ln w="0"/>
              <a:effectLst>
                <a:outerShdw blurRad="38100" dist="19050" dir="2700000" algn="tl" rotWithShape="0">
                  <a:prstClr val="black">
                    <a:alpha val="40000"/>
                  </a:prstClr>
                </a:outerShdw>
              </a:effectLst>
              <a:ea typeface="游ゴシック"/>
            </a:endParaRPr>
          </a:p>
        </p:txBody>
      </p:sp>
      <p:pic>
        <p:nvPicPr>
          <p:cNvPr id="9" name="図 8" descr="ダイアグラム&#10;&#10;自動的に生成された説明">
            <a:extLst>
              <a:ext uri="{FF2B5EF4-FFF2-40B4-BE49-F238E27FC236}">
                <a16:creationId xmlns:a16="http://schemas.microsoft.com/office/drawing/2014/main" id="{581AFA73-875E-3E6D-8E60-EBDBD5E37E09}"/>
              </a:ext>
            </a:extLst>
          </p:cNvPr>
          <p:cNvPicPr>
            <a:picLocks noChangeAspect="1"/>
          </p:cNvPicPr>
          <p:nvPr/>
        </p:nvPicPr>
        <p:blipFill>
          <a:blip r:embed="rId3"/>
          <a:stretch>
            <a:fillRect/>
          </a:stretch>
        </p:blipFill>
        <p:spPr>
          <a:xfrm>
            <a:off x="-1814" y="1779245"/>
            <a:ext cx="8457084" cy="4865223"/>
          </a:xfrm>
          <a:prstGeom prst="rect">
            <a:avLst/>
          </a:prstGeom>
        </p:spPr>
      </p:pic>
      <p:sp>
        <p:nvSpPr>
          <p:cNvPr id="3" name="Rectangle: Rounded Corners 2">
            <a:extLst>
              <a:ext uri="{FF2B5EF4-FFF2-40B4-BE49-F238E27FC236}">
                <a16:creationId xmlns:a16="http://schemas.microsoft.com/office/drawing/2014/main" id="{388E1D36-537C-AAC7-BA1A-8335D19F7326}"/>
              </a:ext>
            </a:extLst>
          </p:cNvPr>
          <p:cNvSpPr/>
          <p:nvPr/>
        </p:nvSpPr>
        <p:spPr>
          <a:xfrm>
            <a:off x="8748346" y="2344614"/>
            <a:ext cx="2666999" cy="10404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ea typeface="游ゴシック"/>
              </a:rPr>
              <a:t>計算量：</a:t>
            </a:r>
            <a:r>
              <a:rPr lang="ja-JP" altLang="en-US">
                <a:solidFill>
                  <a:srgbClr val="FFFFFF"/>
                </a:solidFill>
                <a:ea typeface="+mn-lt"/>
                <a:cs typeface="+mn-lt"/>
              </a:rPr>
              <a:t>O(N^2)</a:t>
            </a:r>
            <a:endParaRPr lang="en-US">
              <a:solidFill>
                <a:srgbClr val="FFFFFF"/>
              </a:solidFill>
              <a:ea typeface="游ゴシック" panose="020F0502020204030204"/>
            </a:endParaRPr>
          </a:p>
        </p:txBody>
      </p:sp>
      <p:sp>
        <p:nvSpPr>
          <p:cNvPr id="6" name="Rectangle: Rounded Corners 5">
            <a:extLst>
              <a:ext uri="{FF2B5EF4-FFF2-40B4-BE49-F238E27FC236}">
                <a16:creationId xmlns:a16="http://schemas.microsoft.com/office/drawing/2014/main" id="{8098F4D4-FBFA-A932-E172-D11313FAA20C}"/>
              </a:ext>
            </a:extLst>
          </p:cNvPr>
          <p:cNvSpPr/>
          <p:nvPr/>
        </p:nvSpPr>
        <p:spPr>
          <a:xfrm>
            <a:off x="8748346" y="5040921"/>
            <a:ext cx="2666999" cy="10404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游ゴシック"/>
              </a:rPr>
              <a:t>計算量：</a:t>
            </a:r>
            <a:r>
              <a:rPr lang="en" i="1">
                <a:ea typeface="+mn-lt"/>
                <a:cs typeface="+mn-lt"/>
              </a:rPr>
              <a:t>O</a:t>
            </a:r>
            <a:r>
              <a:rPr lang="en">
                <a:ea typeface="+mn-lt"/>
                <a:cs typeface="+mn-lt"/>
              </a:rPr>
              <a:t>(</a:t>
            </a:r>
            <a:r>
              <a:rPr lang="en" i="1">
                <a:ea typeface="+mn-lt"/>
                <a:cs typeface="+mn-lt"/>
              </a:rPr>
              <a:t>N</a:t>
            </a:r>
            <a:r>
              <a:rPr lang="en">
                <a:ea typeface="+mn-lt"/>
                <a:cs typeface="+mn-lt"/>
              </a:rPr>
              <a:t> log </a:t>
            </a:r>
            <a:r>
              <a:rPr lang="en" i="1">
                <a:ea typeface="+mn-lt"/>
                <a:cs typeface="+mn-lt"/>
              </a:rPr>
              <a:t>N</a:t>
            </a:r>
            <a:r>
              <a:rPr lang="en">
                <a:ea typeface="+mn-lt"/>
                <a:cs typeface="+mn-lt"/>
              </a:rPr>
              <a:t>)</a:t>
            </a:r>
            <a:r>
              <a:rPr lang="ja-JP">
                <a:ea typeface="+mn-lt"/>
                <a:cs typeface="+mn-lt"/>
              </a:rPr>
              <a:t> </a:t>
            </a:r>
            <a:endParaRPr lang="en-US">
              <a:ea typeface="+mn-lt"/>
              <a:cs typeface="+mn-lt"/>
            </a:endParaRPr>
          </a:p>
        </p:txBody>
      </p:sp>
      <p:sp>
        <p:nvSpPr>
          <p:cNvPr id="8" name="Arrow: Down 7">
            <a:extLst>
              <a:ext uri="{FF2B5EF4-FFF2-40B4-BE49-F238E27FC236}">
                <a16:creationId xmlns:a16="http://schemas.microsoft.com/office/drawing/2014/main" id="{E3F07475-8EDC-269A-C517-25940915B776}"/>
              </a:ext>
            </a:extLst>
          </p:cNvPr>
          <p:cNvSpPr/>
          <p:nvPr/>
        </p:nvSpPr>
        <p:spPr>
          <a:xfrm>
            <a:off x="8894884" y="3692769"/>
            <a:ext cx="366346" cy="104042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AFB7AE2-2A1D-6FAC-C388-505EC4C187CD}"/>
              </a:ext>
            </a:extLst>
          </p:cNvPr>
          <p:cNvSpPr txBox="1"/>
          <p:nvPr/>
        </p:nvSpPr>
        <p:spPr>
          <a:xfrm>
            <a:off x="9261230" y="3890595"/>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バタフライ演算による</a:t>
            </a:r>
            <a:br>
              <a:rPr lang="ja-JP" altLang="en-US">
                <a:ea typeface="游ゴシック"/>
              </a:rPr>
            </a:br>
            <a:r>
              <a:rPr lang="ja-JP" altLang="en-US">
                <a:ea typeface="游ゴシック"/>
              </a:rPr>
              <a:t>高速フーリエ変換の適用</a:t>
            </a:r>
            <a:endParaRPr lang="en-US">
              <a:ea typeface="游ゴシック"/>
            </a:endParaRPr>
          </a:p>
        </p:txBody>
      </p:sp>
      <p:sp>
        <p:nvSpPr>
          <p:cNvPr id="11" name="TextBox 10">
            <a:extLst>
              <a:ext uri="{FF2B5EF4-FFF2-40B4-BE49-F238E27FC236}">
                <a16:creationId xmlns:a16="http://schemas.microsoft.com/office/drawing/2014/main" id="{D19555CC-ABFA-98B6-97C6-487B8671DF54}"/>
              </a:ext>
            </a:extLst>
          </p:cNvPr>
          <p:cNvSpPr txBox="1"/>
          <p:nvPr/>
        </p:nvSpPr>
        <p:spPr>
          <a:xfrm>
            <a:off x="7385538" y="791307"/>
            <a:ext cx="412066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900">
              <a:ea typeface="游ゴシック"/>
            </a:endParaRPr>
          </a:p>
        </p:txBody>
      </p:sp>
      <p:sp>
        <p:nvSpPr>
          <p:cNvPr id="12" name="TextBox 11">
            <a:extLst>
              <a:ext uri="{FF2B5EF4-FFF2-40B4-BE49-F238E27FC236}">
                <a16:creationId xmlns:a16="http://schemas.microsoft.com/office/drawing/2014/main" id="{67BAB63B-7EBB-D3BB-617B-59288E84B007}"/>
              </a:ext>
            </a:extLst>
          </p:cNvPr>
          <p:cNvSpPr txBox="1"/>
          <p:nvPr/>
        </p:nvSpPr>
        <p:spPr>
          <a:xfrm>
            <a:off x="119220" y="62082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a:ea typeface="+mn-lt"/>
                <a:cs typeface="+mn-lt"/>
              </a:rPr>
              <a:t>https://</a:t>
            </a:r>
            <a:r>
              <a:rPr lang="en-US" sz="900" err="1">
                <a:ea typeface="+mn-lt"/>
                <a:cs typeface="+mn-lt"/>
              </a:rPr>
              <a:t>www.momoyama-usagi.com</a:t>
            </a:r>
            <a:r>
              <a:rPr lang="en-US" sz="900">
                <a:ea typeface="+mn-lt"/>
                <a:cs typeface="+mn-lt"/>
              </a:rPr>
              <a:t>/entry/math-seigyo14</a:t>
            </a:r>
            <a:endParaRPr lang="en-US" sz="900">
              <a:ea typeface="游ゴシック"/>
            </a:endParaRPr>
          </a:p>
        </p:txBody>
      </p:sp>
    </p:spTree>
    <p:extLst>
      <p:ext uri="{BB962C8B-B14F-4D97-AF65-F5344CB8AC3E}">
        <p14:creationId xmlns:p14="http://schemas.microsoft.com/office/powerpoint/2010/main" val="326137900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2584</Words>
  <Application>Microsoft Macintosh PowerPoint</Application>
  <PresentationFormat>ワイド画面</PresentationFormat>
  <Paragraphs>118</Paragraphs>
  <Slides>13</Slides>
  <Notes>13</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13</vt:i4>
      </vt:variant>
    </vt:vector>
  </HeadingPairs>
  <TitlesOfParts>
    <vt:vector size="23" baseType="lpstr">
      <vt:lpstr>Hiragino Kaku Gothic StdN W8</vt:lpstr>
      <vt:lpstr>KaTeX_Main</vt:lpstr>
      <vt:lpstr>MS PMincho</vt:lpstr>
      <vt:lpstr>Söhne</vt:lpstr>
      <vt:lpstr>游ゴシック</vt:lpstr>
      <vt:lpstr>游ゴシック Light</vt:lpstr>
      <vt:lpstr>Arial</vt:lpstr>
      <vt:lpstr>Calibri</vt:lpstr>
      <vt:lpstr>Times New Roman</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拡張機能の例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OMORI YUTARO</dc:creator>
  <cp:lastModifiedBy>OMORI YUTARO</cp:lastModifiedBy>
  <cp:revision>1</cp:revision>
  <dcterms:created xsi:type="dcterms:W3CDTF">2023-07-15T17:51:11Z</dcterms:created>
  <dcterms:modified xsi:type="dcterms:W3CDTF">2023-07-24T00:35:27Z</dcterms:modified>
</cp:coreProperties>
</file>